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5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4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5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0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DA1-D5C2-4E5D-9D6D-CC4DB16C615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6769-A457-4E1F-8625-D2712C111152}" type="slidenum">
              <a:rPr lang="en-US" smtClean="0"/>
              <a:t>‹#›</a:t>
            </a:fld>
            <a:endParaRPr lang="en-US"/>
          </a:p>
        </p:txBody>
      </p:sp>
      <p:sp>
        <p:nvSpPr>
          <p:cNvPr id="1048631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4863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3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DA1-D5C2-4E5D-9D6D-CC4DB16C615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0487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6769-A457-4E1F-8625-D2712C111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1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DA1-D5C2-4E5D-9D6D-CC4DB16C615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0487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6769-A457-4E1F-8625-D2712C111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DA1-D5C2-4E5D-9D6D-CC4DB16C615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0485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6769-A457-4E1F-8625-D2712C111152}" type="slidenum">
              <a:rPr lang="en-US" smtClean="0"/>
              <a:t>‹#›</a:t>
            </a:fld>
            <a:endParaRPr lang="en-US"/>
          </a:p>
        </p:txBody>
      </p:sp>
      <p:sp>
        <p:nvSpPr>
          <p:cNvPr id="1048585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32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DA1-D5C2-4E5D-9D6D-CC4DB16C615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0487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6769-A457-4E1F-8625-D2712C111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buFont typeface="Arial" pitchFamily="34" charset="0"/>
              <a:buChar char="•"/>
            </a:lvl6pPr>
            <a:lvl7pPr>
              <a:buClr>
                <a:schemeClr val="tx2"/>
              </a:buClr>
              <a:buFont typeface="Arial" pitchFamily="34" charset="0"/>
              <a:buChar char="•"/>
            </a:lvl7pPr>
            <a:lvl8pPr>
              <a:buClr>
                <a:schemeClr val="tx2"/>
              </a:buClr>
              <a:buFont typeface="Arial" pitchFamily="34" charset="0"/>
              <a:buChar char="•"/>
            </a:lvl8pPr>
            <a:lvl9pPr>
              <a:buClr>
                <a:schemeClr val="tx2"/>
              </a:buClr>
              <a:buFont typeface="Arial" pitchFamily="34" charset="0"/>
              <a:buChar char="•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8700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</a:lvl6pPr>
            <a:lvl7pPr>
              <a:buClr>
                <a:schemeClr val="tx2"/>
              </a:buClr>
            </a:lvl7pPr>
            <a:lvl8pPr>
              <a:buClr>
                <a:schemeClr val="tx2"/>
              </a:buClr>
            </a:lvl8pPr>
            <a:lvl9pPr>
              <a:buClr>
                <a:schemeClr val="tx2"/>
              </a:buCl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0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DA1-D5C2-4E5D-9D6D-CC4DB16C615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04870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6769-A457-4E1F-8625-D2712C111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</a:lvl6pPr>
            <a:lvl7pPr>
              <a:buClr>
                <a:schemeClr val="tx2"/>
              </a:buClr>
            </a:lvl7pPr>
            <a:lvl8pPr>
              <a:buClr>
                <a:schemeClr val="tx2"/>
              </a:buClr>
            </a:lvl8pPr>
            <a:lvl9pPr>
              <a:buClr>
                <a:schemeClr val="tx2"/>
              </a:buCl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8706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</a:lvl6pPr>
            <a:lvl7pPr>
              <a:buClr>
                <a:schemeClr val="tx2"/>
              </a:buClr>
            </a:lvl7pPr>
            <a:lvl8pPr>
              <a:buClr>
                <a:schemeClr val="tx2"/>
              </a:buClr>
            </a:lvl8pPr>
            <a:lvl9pPr>
              <a:buClr>
                <a:schemeClr val="tx2"/>
              </a:buCl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0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DA1-D5C2-4E5D-9D6D-CC4DB16C615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0487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6769-A457-4E1F-8625-D2712C111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DA1-D5C2-4E5D-9D6D-CC4DB16C615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0487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6769-A457-4E1F-8625-D2712C111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DA1-D5C2-4E5D-9D6D-CC4DB16C615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0487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6769-A457-4E1F-8625-D2712C111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74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43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DA1-D5C2-4E5D-9D6D-CC4DB16C615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0487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6769-A457-4E1F-8625-D2712C111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0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725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26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4872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DA1-D5C2-4E5D-9D6D-CC4DB16C615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0487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6769-A457-4E1F-8625-D2712C111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9DBBDA1-D5C2-4E5D-9D6D-CC4DB16C615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DF96769-A457-4E1F-8625-D2712C11115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7200" dirty="0" smtClean="0"/>
              <a:t>动荡的年代</a:t>
            </a:r>
            <a:endParaRPr lang="en-US" sz="7200" dirty="0"/>
          </a:p>
        </p:txBody>
      </p:sp>
      <p:sp>
        <p:nvSpPr>
          <p:cNvPr id="1048598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15405"/>
            <a:ext cx="8229600" cy="4525963"/>
          </a:xfrm>
        </p:spPr>
        <p:txBody>
          <a:bodyPr>
            <a:normAutofit fontScale="94706"/>
          </a:bodyPr>
          <a:lstStyle/>
          <a:p>
            <a:pPr marL="0" indent="0" algn="ctr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zh-CN" altLang="en-US" sz="4400" dirty="0" smtClean="0"/>
              <a:t>论</a:t>
            </a:r>
            <a:r>
              <a:rPr lang="zh-CN" altLang="en-US" sz="4400" dirty="0"/>
              <a:t>希律王朝的兴起与衰</a:t>
            </a:r>
            <a:r>
              <a:rPr lang="zh-CN" altLang="en-US" sz="4400" dirty="0" smtClean="0"/>
              <a:t>颓</a:t>
            </a:r>
            <a:endParaRPr lang="en-US" altLang="zh-CN" sz="44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史上第一位希律王，史称“大希律”。</a:t>
            </a:r>
            <a:endParaRPr lang="en-US" sz="3600" dirty="0"/>
          </a:p>
        </p:txBody>
      </p:sp>
      <p:pic>
        <p:nvPicPr>
          <p:cNvPr id="209716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0083" y="2564905"/>
            <a:ext cx="5198101" cy="338437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18" name="TextBox 4"/>
          <p:cNvSpPr txBox="1"/>
          <p:nvPr/>
        </p:nvSpPr>
        <p:spPr>
          <a:xfrm>
            <a:off x="6300192" y="3638634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 smtClean="0"/>
              <a:t>马太福音</a:t>
            </a:r>
            <a:endParaRPr lang="en-US" altLang="zh-CN" sz="4400" dirty="0" smtClean="0"/>
          </a:p>
          <a:p>
            <a:pPr algn="ctr"/>
            <a:r>
              <a:rPr lang="en-US" altLang="zh-CN" sz="4400" dirty="0" smtClean="0"/>
              <a:t>2</a:t>
            </a:r>
            <a:r>
              <a:rPr lang="zh-CN" altLang="en-US" sz="4400" dirty="0" smtClean="0"/>
              <a:t>：</a:t>
            </a:r>
            <a:r>
              <a:rPr lang="en-US" altLang="zh-CN" sz="4400" dirty="0" smtClean="0"/>
              <a:t>1-9</a:t>
            </a:r>
            <a:endParaRPr lang="en-US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5" name="Picture 2" descr="C:\Users\GuoHua\Desktop\Herod2\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6512" y="8054"/>
            <a:ext cx="5112568" cy="6818890"/>
          </a:xfrm>
          <a:prstGeom prst="rect">
            <a:avLst/>
          </a:prstGeom>
          <a:noFill/>
        </p:spPr>
      </p:pic>
      <p:pic>
        <p:nvPicPr>
          <p:cNvPr id="2097166" name="Picture 3" descr="C:\Users\GuoHua\Desktop\Herod2\Slid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5" y="382109"/>
            <a:ext cx="4062521" cy="3046891"/>
          </a:xfrm>
          <a:prstGeom prst="rect">
            <a:avLst/>
          </a:prstGeom>
          <a:noFill/>
        </p:spPr>
      </p:pic>
      <p:pic>
        <p:nvPicPr>
          <p:cNvPr id="2097167" name="Picture 4" descr="C:\Users\GuoHua\Desktop\Herod2\Slid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560" y="3429000"/>
            <a:ext cx="4103440" cy="3050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8" name="Picture 2" descr="C:\Users\GuoHua\Desktop\Herod2\Josephusbus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65869" y="2729650"/>
            <a:ext cx="2750058" cy="4114800"/>
          </a:xfrm>
          <a:prstGeom prst="rect">
            <a:avLst/>
          </a:prstGeom>
          <a:noFill/>
        </p:spPr>
      </p:pic>
      <p:sp>
        <p:nvSpPr>
          <p:cNvPr id="1048621" name="Rounded Rectangular Callout 3"/>
          <p:cNvSpPr/>
          <p:nvPr/>
        </p:nvSpPr>
        <p:spPr>
          <a:xfrm>
            <a:off x="251520" y="116632"/>
            <a:ext cx="6120680" cy="3384376"/>
          </a:xfrm>
          <a:prstGeom prst="wedgeRoundRectCallout">
            <a:avLst>
              <a:gd name="adj1" fmla="val 41486"/>
              <a:gd name="adj2" fmla="val 6250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dirty="0" smtClean="0"/>
              <a:t>“希</a:t>
            </a:r>
            <a:r>
              <a:rPr lang="zh-CN" altLang="en-US" sz="3600" dirty="0"/>
              <a:t>律的身体状况迅速恶化，遭到了可怕的病痛折磨。希律有一种可怕的渴望要搔抓自己，他的肠子也溃烂了，私处还腐烂生了蛆</a:t>
            </a:r>
            <a:r>
              <a:rPr lang="zh-CN" altLang="en-US" sz="3600" dirty="0" smtClean="0"/>
              <a:t>。”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179512" y="701824"/>
            <a:ext cx="8964488" cy="1503040"/>
          </a:xfrm>
        </p:spPr>
        <p:txBody>
          <a:bodyPr/>
          <a:lstStyle/>
          <a:p>
            <a:r>
              <a:rPr lang="zh-CN" altLang="en-US" sz="3200" dirty="0"/>
              <a:t>太</a:t>
            </a:r>
            <a:r>
              <a:rPr lang="en-US" sz="3200" dirty="0"/>
              <a:t>2</a:t>
            </a:r>
            <a:r>
              <a:rPr lang="zh-CN" altLang="en-US" sz="3200" dirty="0"/>
              <a:t>：</a:t>
            </a:r>
            <a:r>
              <a:rPr lang="en-US" sz="3200" dirty="0" smtClean="0"/>
              <a:t>16</a:t>
            </a:r>
            <a:r>
              <a:rPr lang="zh-CN" altLang="en-US" sz="3200" dirty="0" smtClean="0"/>
              <a:t>：“见</a:t>
            </a:r>
            <a:r>
              <a:rPr lang="zh-CN" altLang="en-US" sz="3200" dirty="0"/>
              <a:t>自己被博士愚弄，就大大发怒，差人将伯利恒城里并四境所有的男孩，照着他向博士仔细查问的时候，凡两岁以里的，都杀尽了</a:t>
            </a:r>
            <a:r>
              <a:rPr lang="zh-CN" altLang="en-US" sz="3200" dirty="0" smtClean="0"/>
              <a:t>。”</a:t>
            </a:r>
            <a:endParaRPr lang="en-US" sz="3200" dirty="0"/>
          </a:p>
        </p:txBody>
      </p:sp>
      <p:pic>
        <p:nvPicPr>
          <p:cNvPr id="2097169" name="Picture 2" descr="C:\Users\GuoHua\Desktop\Herod2\Slide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222866"/>
            <a:ext cx="6120680" cy="4590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70" name="Picture 2" descr="C:\Users\GuoHua\Desktop\Herod\大希律王亦称为希律大帝一世\QQ图片201509291422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382" y="-35117"/>
            <a:ext cx="4441866" cy="6893118"/>
          </a:xfrm>
          <a:prstGeom prst="rect">
            <a:avLst/>
          </a:prstGeom>
          <a:noFill/>
        </p:spPr>
      </p:pic>
      <p:sp>
        <p:nvSpPr>
          <p:cNvPr id="1048625" name="Rounded Rectangle 3"/>
          <p:cNvSpPr/>
          <p:nvPr/>
        </p:nvSpPr>
        <p:spPr>
          <a:xfrm>
            <a:off x="2362382" y="6237312"/>
            <a:ext cx="444186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大希律王</a:t>
            </a:r>
            <a:endParaRPr lang="en-US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7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1" name="Picture 2" descr="C:\Users\GuoHua\Desktop\Herod\大希律王亦称为希律大帝一世\希律王圣殿模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94378" cy="688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12" y="0"/>
            <a:ext cx="9157712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09600" y="413792"/>
            <a:ext cx="7924800" cy="1143000"/>
          </a:xfrm>
        </p:spPr>
        <p:txBody>
          <a:bodyPr/>
          <a:lstStyle/>
          <a:p>
            <a:pPr algn="ctr"/>
            <a:r>
              <a:rPr lang="zh-CN" altLang="en-US" sz="4400" b="1" dirty="0"/>
              <a:t>二、希律王朝的分裂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2097174" name="Picture 2" descr="C:\Users\GuoHua\Desktop\Herod2\0329-Herod-Antipas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3768" y="1124744"/>
            <a:ext cx="4608512" cy="5724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</a:t>
            </a:r>
            <a:r>
              <a:rPr lang="zh-CN" altLang="en-US" sz="4000" dirty="0"/>
              <a:t>）希律</a:t>
            </a:r>
            <a:r>
              <a:rPr lang="en-US" altLang="zh-CN" sz="4000" dirty="0"/>
              <a:t>·</a:t>
            </a:r>
            <a:r>
              <a:rPr lang="zh-CN" altLang="en-US" sz="4000" dirty="0"/>
              <a:t>亚基老（主前</a:t>
            </a:r>
            <a:r>
              <a:rPr lang="en-US" sz="4000" dirty="0"/>
              <a:t>4-</a:t>
            </a:r>
            <a:r>
              <a:rPr lang="zh-CN" altLang="en-US" sz="4000" dirty="0"/>
              <a:t>主后</a:t>
            </a:r>
            <a:r>
              <a:rPr lang="en-US" sz="4000" dirty="0"/>
              <a:t>6</a:t>
            </a:r>
            <a:r>
              <a:rPr lang="zh-CN" altLang="en-US" sz="4000" dirty="0"/>
              <a:t>年）</a:t>
            </a:r>
            <a:endParaRPr lang="en-US" sz="4000" dirty="0"/>
          </a:p>
        </p:txBody>
      </p:sp>
      <p:pic>
        <p:nvPicPr>
          <p:cNvPr id="2097175" name="Picture 2" descr="C:\Users\GuoHua\Desktop\Herod\希律王亚基老\亚基老钱币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7784" y="1884868"/>
            <a:ext cx="3960440" cy="4062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5"/>
          <p:cNvSpPr txBox="1">
            <a:spLocks noGrp="1"/>
          </p:cNvSpPr>
          <p:nvPr>
            <p:ph type="title"/>
          </p:nvPr>
        </p:nvSpPr>
        <p:spPr>
          <a:xfrm>
            <a:off x="2311606" y="476672"/>
            <a:ext cx="4520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 smtClean="0"/>
              <a:t>马太福音</a:t>
            </a:r>
            <a:r>
              <a:rPr lang="en-US" altLang="zh-CN" sz="4400" dirty="0" smtClean="0"/>
              <a:t>2</a:t>
            </a:r>
            <a:r>
              <a:rPr lang="zh-CN" altLang="en-US" sz="4400" dirty="0" smtClean="0"/>
              <a:t>：</a:t>
            </a:r>
            <a:r>
              <a:rPr lang="en-US" altLang="zh-CN" sz="4400" dirty="0" smtClean="0"/>
              <a:t>22-23</a:t>
            </a:r>
            <a:endParaRPr lang="en-US" sz="4400" dirty="0"/>
          </a:p>
        </p:txBody>
      </p:sp>
      <p:sp>
        <p:nvSpPr>
          <p:cNvPr id="1048638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4875"/>
          </a:bodyPr>
          <a:lstStyle/>
          <a:p>
            <a:pPr marL="0" indent="0">
              <a:buNone/>
            </a:pPr>
            <a:r>
              <a:rPr lang="zh-CN" altLang="en-US" sz="4000" dirty="0"/>
              <a:t>“只因听见亚基老接着他父亲希律作了犹太王，就怕往那里去，又在梦中被主指示，便往加利利境内去了。到了一座城，名叫拿撒勒，就住在那里。这是要应验先知所说，他将称为拿撒勒人的话了。”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600" dirty="0"/>
              <a:t>在耶稣时代</a:t>
            </a:r>
            <a:endParaRPr lang="en-US" sz="6600" dirty="0"/>
          </a:p>
        </p:txBody>
      </p:sp>
      <p:sp>
        <p:nvSpPr>
          <p:cNvPr id="1048600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06488"/>
            <a:ext cx="7924800" cy="4114800"/>
          </a:xfrm>
        </p:spPr>
        <p:txBody>
          <a:bodyPr>
            <a:normAutofit/>
          </a:bodyPr>
          <a:lstStyle/>
          <a:p>
            <a:r>
              <a:rPr lang="zh-CN" altLang="en-US" sz="4800" dirty="0" smtClean="0"/>
              <a:t>统</a:t>
            </a:r>
            <a:r>
              <a:rPr lang="zh-CN" altLang="en-US" sz="4800" dirty="0"/>
              <a:t>治犹太人地区的希律王</a:t>
            </a:r>
            <a:r>
              <a:rPr lang="zh-CN" altLang="en-US" sz="4800" dirty="0" smtClean="0"/>
              <a:t>朝</a:t>
            </a:r>
            <a:endParaRPr lang="en-US" altLang="zh-CN" sz="4800" dirty="0" smtClean="0"/>
          </a:p>
          <a:p>
            <a:r>
              <a:rPr lang="zh-CN" altLang="en-US" sz="4800" dirty="0" smtClean="0"/>
              <a:t>罗</a:t>
            </a:r>
            <a:r>
              <a:rPr lang="zh-CN" altLang="en-US" sz="4800" dirty="0"/>
              <a:t>马帝国在犹太行省的代理王</a:t>
            </a:r>
            <a:r>
              <a:rPr lang="zh-CN" altLang="en-US" sz="4800" dirty="0" smtClean="0"/>
              <a:t>权</a:t>
            </a:r>
            <a:endParaRPr lang="en-US" sz="4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/>
              <a:t>亚基老的统治的确是残酷无情的，而且他还触犯了犹太人的律法，与亡兄的寡妻缔结不合法的婚姻（因为她已有了孩子），激起众怒。</a:t>
            </a:r>
            <a:endParaRPr 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76" name="Picture 2" descr="C:\Users\GuoHua\Desktop\Herod2\0110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6512" y="0"/>
            <a:ext cx="9180512" cy="6864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3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7" name="Picture 2" descr="C:\Users\GuoHua\Desktop\Herod2\img_5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48644" name="Rounded Rectangle 2"/>
          <p:cNvSpPr/>
          <p:nvPr/>
        </p:nvSpPr>
        <p:spPr>
          <a:xfrm>
            <a:off x="395536" y="5877272"/>
            <a:ext cx="31683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奥古斯都</a:t>
            </a:r>
            <a:r>
              <a:rPr lang="en-US" altLang="zh-CN" sz="3200" b="1" dirty="0" smtClean="0"/>
              <a:t>·</a:t>
            </a:r>
            <a:r>
              <a:rPr lang="zh-CN" altLang="en-US" sz="3200" b="1" dirty="0" smtClean="0"/>
              <a:t>凯撒</a:t>
            </a:r>
            <a:endParaRPr lang="en-US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8" name="Picture 2" descr="C:\Users\GuoHua\Desktop\Herod2\45.-History-of-Salvation-Time-of-Jesus-II2-864x10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1048646" name="Multiply 3"/>
          <p:cNvSpPr/>
          <p:nvPr/>
        </p:nvSpPr>
        <p:spPr>
          <a:xfrm>
            <a:off x="7452320" y="2276872"/>
            <a:ext cx="2016224" cy="1800200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7" name="Multiply 5"/>
          <p:cNvSpPr/>
          <p:nvPr/>
        </p:nvSpPr>
        <p:spPr>
          <a:xfrm>
            <a:off x="1115616" y="2429272"/>
            <a:ext cx="2016224" cy="1800200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animBg="1"/>
      <p:bldP spid="10486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9" name="Picture 2" descr="C:\Users\GuoHua\Desktop\Herod2\10孩童耶稣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632" y="0"/>
            <a:ext cx="67152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2</a:t>
            </a:r>
            <a:r>
              <a:rPr lang="zh-CN" altLang="en-US" sz="4000" dirty="0"/>
              <a:t>）希律</a:t>
            </a:r>
            <a:r>
              <a:rPr lang="en-US" altLang="zh-CN" sz="4000" dirty="0"/>
              <a:t>·</a:t>
            </a:r>
            <a:r>
              <a:rPr lang="zh-CN" altLang="en-US" sz="4000" dirty="0"/>
              <a:t>安提帕（主前</a:t>
            </a:r>
            <a:r>
              <a:rPr lang="en-US" sz="4000" dirty="0"/>
              <a:t>4-</a:t>
            </a:r>
            <a:r>
              <a:rPr lang="zh-CN" altLang="en-US" sz="4000" dirty="0"/>
              <a:t>主后</a:t>
            </a:r>
            <a:r>
              <a:rPr lang="en-US" sz="4000" dirty="0"/>
              <a:t>39</a:t>
            </a:r>
            <a:r>
              <a:rPr lang="zh-CN" altLang="en-US" sz="4000" dirty="0"/>
              <a:t>年</a:t>
            </a:r>
            <a:r>
              <a:rPr lang="zh-CN" altLang="en-US" sz="4000" dirty="0" smtClean="0"/>
              <a:t>）</a:t>
            </a:r>
            <a:endParaRPr lang="en-US" sz="4000" dirty="0"/>
          </a:p>
        </p:txBody>
      </p:sp>
      <p:pic>
        <p:nvPicPr>
          <p:cNvPr id="2097180" name="Picture 5" descr="C:\Users\GuoHua\Desktop\Herod2\0329-Herod-Antipa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755" y="1556792"/>
            <a:ext cx="4152461" cy="5184576"/>
          </a:xfrm>
          <a:prstGeom prst="rect">
            <a:avLst/>
          </a:prstGeom>
          <a:noFill/>
        </p:spPr>
      </p:pic>
      <p:sp>
        <p:nvSpPr>
          <p:cNvPr id="1048650" name="Multiply 4"/>
          <p:cNvSpPr/>
          <p:nvPr/>
        </p:nvSpPr>
        <p:spPr>
          <a:xfrm>
            <a:off x="2627784" y="3284984"/>
            <a:ext cx="2160240" cy="31683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511722"/>
            <a:ext cx="6926293" cy="45095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51" name="Title 5"/>
          <p:cNvSpPr txBox="1">
            <a:spLocks noGrp="1"/>
          </p:cNvSpPr>
          <p:nvPr>
            <p:ph type="title"/>
          </p:nvPr>
        </p:nvSpPr>
        <p:spPr>
          <a:xfrm>
            <a:off x="2311606" y="648197"/>
            <a:ext cx="4520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 smtClean="0"/>
              <a:t>马可福音</a:t>
            </a:r>
            <a:r>
              <a:rPr lang="en-US" altLang="zh-CN" sz="4400" dirty="0"/>
              <a:t>6</a:t>
            </a:r>
            <a:r>
              <a:rPr lang="zh-CN" altLang="en-US" sz="4400" dirty="0" smtClean="0"/>
              <a:t>：</a:t>
            </a:r>
            <a:r>
              <a:rPr lang="en-US" altLang="zh-CN" sz="4400" dirty="0" smtClean="0"/>
              <a:t>17-29</a:t>
            </a:r>
            <a:endParaRPr lang="en-US" sz="4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609600" y="-171400"/>
            <a:ext cx="7924800" cy="1143000"/>
          </a:xfrm>
        </p:spPr>
        <p:txBody>
          <a:bodyPr/>
          <a:lstStyle/>
          <a:p>
            <a:pPr algn="ctr"/>
            <a:r>
              <a:rPr lang="zh-CN" altLang="en-US" sz="4000" b="1" dirty="0" smtClean="0"/>
              <a:t>施洗约翰公开批评安提帕</a:t>
            </a:r>
            <a:endParaRPr lang="en-US" sz="4000" b="1" dirty="0"/>
          </a:p>
        </p:txBody>
      </p:sp>
      <p:pic>
        <p:nvPicPr>
          <p:cNvPr id="2097182" name="Picture 2" descr="C:\Users\GuoHua\Desktop\Herod2\3施洗的约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8856" y="1173324"/>
            <a:ext cx="7579568" cy="568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3" name="Picture 2" descr="C:\Users\GuoHua\Desktop\Herod2\4希罗底的女儿跳舞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7384"/>
            <a:ext cx="5297080" cy="6885384"/>
          </a:xfrm>
          <a:prstGeom prst="rect">
            <a:avLst/>
          </a:prstGeom>
          <a:noFill/>
        </p:spPr>
      </p:pic>
      <p:sp>
        <p:nvSpPr>
          <p:cNvPr id="1048654" name="Rounded Rectangular Callout 4"/>
          <p:cNvSpPr/>
          <p:nvPr/>
        </p:nvSpPr>
        <p:spPr>
          <a:xfrm>
            <a:off x="5220072" y="-27384"/>
            <a:ext cx="3923928" cy="2376264"/>
          </a:xfrm>
          <a:prstGeom prst="wedgeRoundRectCallout">
            <a:avLst>
              <a:gd name="adj1" fmla="val -43138"/>
              <a:gd name="adj2" fmla="val 597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随你向我求什么，就是我国的一半，我也必给你！</a:t>
            </a:r>
            <a:endParaRPr lang="en-US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4" name="Picture 2" descr="C:\Users\GuoHua\Desktop\Herod2\1498831_738629812848541_86480387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7020"/>
            <a:ext cx="9180512" cy="6850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6" name="Picture 2" descr="C:\Users\GuoHua\Desktop\Herod2\000211_Pic_0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6702"/>
            <a:ext cx="9143999" cy="3774506"/>
          </a:xfrm>
          <a:prstGeom prst="rect">
            <a:avLst/>
          </a:prstGeom>
          <a:noFill/>
        </p:spPr>
      </p:pic>
      <p:sp>
        <p:nvSpPr>
          <p:cNvPr id="1048603" name="Oval 3"/>
          <p:cNvSpPr/>
          <p:nvPr/>
        </p:nvSpPr>
        <p:spPr>
          <a:xfrm>
            <a:off x="5220072" y="4077072"/>
            <a:ext cx="1224136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4" name="Oval 4"/>
          <p:cNvSpPr/>
          <p:nvPr/>
        </p:nvSpPr>
        <p:spPr>
          <a:xfrm>
            <a:off x="6660232" y="4077072"/>
            <a:ext cx="1152128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  <p:bldP spid="104860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5" name="Picture 2" descr="C:\Users\GuoHua\Desktop\Herod2\Josephusbus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65869" y="2729650"/>
            <a:ext cx="2750058" cy="4114800"/>
          </a:xfrm>
          <a:prstGeom prst="rect">
            <a:avLst/>
          </a:prstGeom>
          <a:noFill/>
        </p:spPr>
      </p:pic>
      <p:sp>
        <p:nvSpPr>
          <p:cNvPr id="1048658" name="Rounded Rectangular Callout 3"/>
          <p:cNvSpPr/>
          <p:nvPr/>
        </p:nvSpPr>
        <p:spPr>
          <a:xfrm>
            <a:off x="251520" y="25639"/>
            <a:ext cx="6120680" cy="3384376"/>
          </a:xfrm>
          <a:prstGeom prst="wedgeRoundRectCallout">
            <a:avLst>
              <a:gd name="adj1" fmla="val 38498"/>
              <a:gd name="adj2" fmla="val 6404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dirty="0" smtClean="0"/>
              <a:t>“</a:t>
            </a:r>
            <a:r>
              <a:rPr lang="zh-CN" altLang="en-US" sz="3600" dirty="0"/>
              <a:t>部分犹太人相信，安提帕的军队全军覆没，似乎是从上帝而来的报应，因为他处死了施洗约翰。</a:t>
            </a:r>
            <a:r>
              <a:rPr lang="zh-CN" altLang="en-US" sz="3600" dirty="0" smtClean="0"/>
              <a:t>”</a:t>
            </a:r>
            <a:endParaRPr lang="en-US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7924800" cy="868958"/>
          </a:xfrm>
        </p:spPr>
        <p:txBody>
          <a:bodyPr/>
          <a:lstStyle/>
          <a:p>
            <a:pPr algn="ctr"/>
            <a:r>
              <a:rPr lang="zh-CN" altLang="en-US" sz="4400" dirty="0" smtClean="0"/>
              <a:t>路</a:t>
            </a:r>
            <a:r>
              <a:rPr lang="zh-CN" altLang="en-US" sz="4400" dirty="0"/>
              <a:t>加福音</a:t>
            </a:r>
            <a:r>
              <a:rPr lang="en-US" sz="4400" dirty="0"/>
              <a:t>23</a:t>
            </a:r>
            <a:r>
              <a:rPr lang="zh-CN" altLang="en-US" sz="4400" dirty="0"/>
              <a:t>：</a:t>
            </a:r>
            <a:r>
              <a:rPr lang="en-US" sz="4400" dirty="0"/>
              <a:t>6-12</a:t>
            </a:r>
          </a:p>
        </p:txBody>
      </p:sp>
      <p:pic>
        <p:nvPicPr>
          <p:cNvPr id="2097186" name="Picture 2" descr="C:\Users\GuoHua\Desktop\Herod2\8987-9739-4972-89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1536" y="1447526"/>
            <a:ext cx="5464760" cy="5410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940966"/>
          </a:xfrm>
        </p:spPr>
        <p:txBody>
          <a:bodyPr/>
          <a:lstStyle/>
          <a:p>
            <a:pPr algn="ctr"/>
            <a:r>
              <a:rPr lang="zh-CN" altLang="en-US" sz="4400" dirty="0" smtClean="0"/>
              <a:t>本丢彼拉多发现耶稣无罪</a:t>
            </a:r>
            <a:endParaRPr lang="en-US" sz="4400" dirty="0"/>
          </a:p>
        </p:txBody>
      </p:sp>
      <p:pic>
        <p:nvPicPr>
          <p:cNvPr id="2097187" name="Picture 2" descr="C:\Users\GuoHua\Desktop\Herod2\Jesus_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124744"/>
            <a:ext cx="6264696" cy="57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8640"/>
            <a:ext cx="7924800" cy="55446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000" dirty="0"/>
              <a:t>总的来</a:t>
            </a:r>
            <a:r>
              <a:rPr lang="zh-CN" altLang="en-US" sz="4000" dirty="0" smtClean="0"/>
              <a:t>看</a:t>
            </a:r>
            <a:endParaRPr lang="en-US" altLang="zh-CN" sz="4000" dirty="0" smtClean="0"/>
          </a:p>
          <a:p>
            <a:r>
              <a:rPr lang="zh-CN" altLang="en-US" sz="4000" dirty="0"/>
              <a:t>他不愿意处死约翰，对于耶稣他也极有兴趣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pPr marL="0" indent="0">
              <a:buNone/>
            </a:pPr>
            <a:endParaRPr lang="en-US" altLang="zh-CN" sz="4000" dirty="0" smtClean="0"/>
          </a:p>
          <a:p>
            <a:r>
              <a:rPr lang="zh-CN" altLang="en-US" sz="4000" dirty="0" smtClean="0"/>
              <a:t>神</a:t>
            </a:r>
            <a:r>
              <a:rPr lang="zh-CN" altLang="en-US" sz="4000" dirty="0"/>
              <a:t>的救恩始终没有临到他，以致他的生命，最终与耶稣仅仅是擦肩而过。</a:t>
            </a:r>
            <a:endParaRPr lang="en-US" sz="4000" dirty="0"/>
          </a:p>
          <a:p>
            <a:endParaRPr lang="en-US" sz="4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8" name="Picture 2" descr="C:\Users\GuoHua\Desktop\Herod2\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14680"/>
            <a:ext cx="3816424" cy="5214520"/>
          </a:xfrm>
          <a:prstGeom prst="rect">
            <a:avLst/>
          </a:prstGeom>
          <a:noFill/>
        </p:spPr>
      </p:pic>
      <p:pic>
        <p:nvPicPr>
          <p:cNvPr id="2097189" name="Picture 3" descr="C:\Users\GuoHua\Desktop\Herod2\andre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44624"/>
            <a:ext cx="5472608" cy="6534458"/>
          </a:xfrm>
          <a:prstGeom prst="rect">
            <a:avLst/>
          </a:prstGeom>
          <a:noFill/>
        </p:spPr>
      </p:pic>
      <p:sp>
        <p:nvSpPr>
          <p:cNvPr id="1048663" name="Rounded Rectangle 2"/>
          <p:cNvSpPr/>
          <p:nvPr/>
        </p:nvSpPr>
        <p:spPr>
          <a:xfrm>
            <a:off x="2123728" y="5805264"/>
            <a:ext cx="2786608" cy="773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加利古拉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4752528" cy="5544616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封亚基帕一世为“王”</a:t>
            </a:r>
            <a:endParaRPr lang="en-US" altLang="zh-CN" sz="3200" dirty="0" smtClean="0"/>
          </a:p>
          <a:p>
            <a:r>
              <a:rPr lang="zh-CN" altLang="en-US" sz="3200" dirty="0"/>
              <a:t>亚基帕是希罗底的弟</a:t>
            </a:r>
            <a:r>
              <a:rPr lang="zh-CN" altLang="en-US" sz="3200" dirty="0" smtClean="0"/>
              <a:t>弟</a:t>
            </a:r>
            <a:endParaRPr lang="en-US" altLang="zh-CN" sz="3200" dirty="0" smtClean="0"/>
          </a:p>
          <a:p>
            <a:r>
              <a:rPr lang="zh-CN" altLang="en-US" sz="3200" dirty="0" smtClean="0"/>
              <a:t>希</a:t>
            </a:r>
            <a:r>
              <a:rPr lang="zh-CN" altLang="en-US" sz="3200" dirty="0"/>
              <a:t>罗底十分羡慕这个封号</a:t>
            </a:r>
            <a:r>
              <a:rPr lang="zh-CN" altLang="en-US" sz="3200" dirty="0" smtClean="0"/>
              <a:t>，怂</a:t>
            </a:r>
            <a:r>
              <a:rPr lang="zh-CN" altLang="en-US" sz="3200" dirty="0"/>
              <a:t>恿安提帕</a:t>
            </a:r>
            <a:r>
              <a:rPr lang="zh-CN" altLang="en-US" sz="3200" dirty="0" smtClean="0"/>
              <a:t>去求赐封号</a:t>
            </a:r>
            <a:endParaRPr lang="en-US" altLang="zh-CN" sz="3200" dirty="0" smtClean="0"/>
          </a:p>
          <a:p>
            <a:r>
              <a:rPr lang="zh-CN" altLang="en-US" sz="3200" dirty="0" smtClean="0"/>
              <a:t>安</a:t>
            </a:r>
            <a:r>
              <a:rPr lang="zh-CN" altLang="en-US" sz="3200" dirty="0"/>
              <a:t>提</a:t>
            </a:r>
            <a:r>
              <a:rPr lang="zh-CN" altLang="en-US" sz="3200" dirty="0" smtClean="0"/>
              <a:t>帕被</a:t>
            </a:r>
            <a:r>
              <a:rPr lang="zh-CN" altLang="en-US" sz="3200" dirty="0"/>
              <a:t>放逐到今天的西班牙，一直到</a:t>
            </a:r>
            <a:r>
              <a:rPr lang="zh-CN" altLang="en-US" sz="3200" dirty="0" smtClean="0"/>
              <a:t>死</a:t>
            </a:r>
            <a:endParaRPr lang="en-US" altLang="zh-CN" sz="3200" dirty="0" smtClean="0"/>
          </a:p>
          <a:p>
            <a:r>
              <a:rPr lang="zh-CN" altLang="en-US" sz="3200" dirty="0"/>
              <a:t>死</a:t>
            </a:r>
            <a:r>
              <a:rPr lang="zh-CN" altLang="en-US" sz="3200" dirty="0" smtClean="0"/>
              <a:t>于主后</a:t>
            </a:r>
            <a:r>
              <a:rPr lang="en-US" altLang="zh-CN" sz="3200" dirty="0" smtClean="0"/>
              <a:t>39</a:t>
            </a:r>
            <a:r>
              <a:rPr lang="zh-CN" altLang="en-US" sz="3200" dirty="0" smtClean="0"/>
              <a:t>年</a:t>
            </a:r>
            <a:endParaRPr lang="en-US" sz="3200" dirty="0"/>
          </a:p>
        </p:txBody>
      </p:sp>
      <p:pic>
        <p:nvPicPr>
          <p:cNvPr id="2097190" name="Picture 2" descr="C:\Users\GuoHua\Desktop\Herod2\andre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389112"/>
            <a:ext cx="3819140" cy="4560168"/>
          </a:xfrm>
          <a:prstGeom prst="rect">
            <a:avLst/>
          </a:prstGeom>
          <a:noFill/>
        </p:spPr>
      </p:pic>
      <p:sp>
        <p:nvSpPr>
          <p:cNvPr id="1048665" name="Rounded Rectangle 3"/>
          <p:cNvSpPr/>
          <p:nvPr/>
        </p:nvSpPr>
        <p:spPr>
          <a:xfrm>
            <a:off x="5529808" y="5967550"/>
            <a:ext cx="2786608" cy="773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加利古拉</a:t>
            </a:r>
            <a:endParaRPr lang="en-US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Picture 2" descr="C:\Users\GuoHua\Desktop\Herod2\Slide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7517" y="476672"/>
            <a:ext cx="4416491" cy="3312368"/>
          </a:xfrm>
          <a:prstGeom prst="rect">
            <a:avLst/>
          </a:prstGeom>
          <a:noFill/>
        </p:spPr>
      </p:pic>
      <p:pic>
        <p:nvPicPr>
          <p:cNvPr id="2097192" name="Picture 3" descr="C:\Users\GuoHua\Desktop\Herod2\20140821203211_574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3483" y="3212976"/>
            <a:ext cx="4301005" cy="3369493"/>
          </a:xfrm>
          <a:prstGeom prst="rect">
            <a:avLst/>
          </a:prstGeom>
          <a:noFill/>
        </p:spPr>
      </p:pic>
      <p:sp>
        <p:nvSpPr>
          <p:cNvPr id="10486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3</a:t>
            </a:r>
            <a:r>
              <a:rPr lang="zh-CN" altLang="en-US" sz="4000" dirty="0"/>
              <a:t>）希律</a:t>
            </a:r>
            <a:r>
              <a:rPr lang="en-US" altLang="zh-CN" sz="4000" dirty="0"/>
              <a:t>·</a:t>
            </a:r>
            <a:r>
              <a:rPr lang="zh-CN" altLang="en-US" sz="4000" dirty="0"/>
              <a:t>腓力（主前</a:t>
            </a:r>
            <a:r>
              <a:rPr lang="en-US" sz="4000" dirty="0"/>
              <a:t>4-</a:t>
            </a:r>
            <a:r>
              <a:rPr lang="zh-CN" altLang="en-US" sz="4000" dirty="0"/>
              <a:t>主后</a:t>
            </a:r>
            <a:r>
              <a:rPr lang="en-US" sz="4000" dirty="0"/>
              <a:t>34</a:t>
            </a:r>
            <a:r>
              <a:rPr lang="zh-CN" altLang="en-US" sz="4000" dirty="0"/>
              <a:t>年）</a:t>
            </a:r>
            <a:endParaRPr lang="en-US" sz="4000" dirty="0"/>
          </a:p>
        </p:txBody>
      </p:sp>
      <p:pic>
        <p:nvPicPr>
          <p:cNvPr id="2097193" name="Picture 2" descr="C:\Users\GuoHua\Desktop\Herod2\45.-History-of-Salvation-Time-of-Jesus-II2-864x10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438687"/>
            <a:ext cx="5184576" cy="5419313"/>
          </a:xfrm>
          <a:prstGeom prst="rect">
            <a:avLst/>
          </a:prstGeom>
          <a:noFill/>
        </p:spPr>
      </p:pic>
      <p:sp>
        <p:nvSpPr>
          <p:cNvPr id="1048668" name="Oval 3"/>
          <p:cNvSpPr/>
          <p:nvPr/>
        </p:nvSpPr>
        <p:spPr>
          <a:xfrm>
            <a:off x="5004048" y="1340768"/>
            <a:ext cx="2232248" cy="1728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9" name="Multiply 5"/>
          <p:cNvSpPr/>
          <p:nvPr/>
        </p:nvSpPr>
        <p:spPr>
          <a:xfrm>
            <a:off x="2483768" y="3284984"/>
            <a:ext cx="1080120" cy="1584176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0" name="Multiply 6"/>
          <p:cNvSpPr/>
          <p:nvPr/>
        </p:nvSpPr>
        <p:spPr>
          <a:xfrm>
            <a:off x="4716016" y="4293096"/>
            <a:ext cx="1080120" cy="1584176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1" name="Multiply 7"/>
          <p:cNvSpPr/>
          <p:nvPr/>
        </p:nvSpPr>
        <p:spPr>
          <a:xfrm>
            <a:off x="6084168" y="3212976"/>
            <a:ext cx="1080120" cy="1584176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8" grpId="0" animBg="1"/>
      <p:bldP spid="1048669" grpId="0" animBg="1"/>
      <p:bldP spid="1048670" grpId="0" animBg="1"/>
      <p:bldP spid="104867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395536" y="413792"/>
            <a:ext cx="8424936" cy="1143000"/>
          </a:xfrm>
        </p:spPr>
        <p:txBody>
          <a:bodyPr/>
          <a:lstStyle/>
          <a:p>
            <a:r>
              <a:rPr lang="zh-CN" altLang="en-US" sz="3200" dirty="0"/>
              <a:t>“凯撒提庇留在位第十五年，</a:t>
            </a:r>
            <a:r>
              <a:rPr lang="en-US" altLang="zh-CN" sz="3200" dirty="0"/>
              <a:t>……</a:t>
            </a:r>
            <a:r>
              <a:rPr lang="zh-CN" altLang="en-US" sz="3200" dirty="0"/>
              <a:t>腓力作以土利亚和特拉可尼地方分封的王。”（路</a:t>
            </a:r>
            <a:r>
              <a:rPr lang="en-US" sz="3200" dirty="0"/>
              <a:t>3</a:t>
            </a:r>
            <a:r>
              <a:rPr lang="zh-CN" altLang="en-US" sz="3200" dirty="0"/>
              <a:t>：</a:t>
            </a:r>
            <a:r>
              <a:rPr lang="en-US" sz="3200" dirty="0"/>
              <a:t>1</a:t>
            </a:r>
            <a:r>
              <a:rPr lang="zh-CN" altLang="en-US" sz="3200" dirty="0"/>
              <a:t>）</a:t>
            </a:r>
            <a:endParaRPr lang="en-US" sz="3200" dirty="0"/>
          </a:p>
        </p:txBody>
      </p:sp>
      <p:pic>
        <p:nvPicPr>
          <p:cNvPr id="2097194" name="Content Placeholder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772816"/>
            <a:ext cx="5904656" cy="502989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5" name="Picture 2" descr="C:\Users\GuoHua\Desktop\Herod2\bonneiahse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048674" name="Rounded Rectangle 2"/>
          <p:cNvSpPr/>
          <p:nvPr/>
        </p:nvSpPr>
        <p:spPr>
          <a:xfrm>
            <a:off x="1403648" y="0"/>
            <a:ext cx="3960440" cy="7898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凯撒利亚腓立比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7924800" cy="1143000"/>
          </a:xfrm>
        </p:spPr>
        <p:txBody>
          <a:bodyPr/>
          <a:lstStyle/>
          <a:p>
            <a:pPr algn="ctr"/>
            <a:r>
              <a:rPr lang="zh-CN" altLang="en-US" sz="4000" b="1" dirty="0" smtClean="0"/>
              <a:t>希律王朝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从</a:t>
            </a:r>
            <a:r>
              <a:rPr lang="zh-CN" altLang="en-US" dirty="0"/>
              <a:t>主前</a:t>
            </a:r>
            <a:r>
              <a:rPr lang="en-US" dirty="0"/>
              <a:t>37</a:t>
            </a:r>
            <a:r>
              <a:rPr lang="zh-CN" altLang="en-US" dirty="0"/>
              <a:t>年一直持续至主后</a:t>
            </a:r>
            <a:r>
              <a:rPr lang="en-US" dirty="0"/>
              <a:t>100</a:t>
            </a:r>
            <a:r>
              <a:rPr lang="zh-CN" altLang="en-US" dirty="0"/>
              <a:t>年</a:t>
            </a:r>
            <a:endParaRPr lang="en-US" dirty="0"/>
          </a:p>
        </p:txBody>
      </p:sp>
      <p:sp>
        <p:nvSpPr>
          <p:cNvPr id="104860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7" name="Picture 3" descr="C:\Users\GuoHua\Desktop\Herod2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304764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6" name="Picture 2" descr="C:\Users\GuoHua\Desktop\Herod2\KnowJesus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5215679" cy="6885384"/>
          </a:xfrm>
          <a:prstGeom prst="rect">
            <a:avLst/>
          </a:prstGeom>
          <a:noFill/>
        </p:spPr>
      </p:pic>
      <p:sp>
        <p:nvSpPr>
          <p:cNvPr id="1048676" name="Oval Callout 3"/>
          <p:cNvSpPr/>
          <p:nvPr/>
        </p:nvSpPr>
        <p:spPr>
          <a:xfrm>
            <a:off x="5292080" y="44624"/>
            <a:ext cx="3600400" cy="3528392"/>
          </a:xfrm>
          <a:prstGeom prst="wedgeEllipseCallout">
            <a:avLst>
              <a:gd name="adj1" fmla="val -40425"/>
              <a:gd name="adj2" fmla="val 56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耶</a:t>
            </a:r>
            <a:r>
              <a:rPr lang="zh-CN" altLang="en-US" sz="2800" dirty="0"/>
              <a:t>稣到了凯撒利亚腓立比的境内，就问门徒说：“人说我人子是</a:t>
            </a:r>
            <a:r>
              <a:rPr lang="zh-CN" altLang="en-US" sz="2800" dirty="0" smtClean="0"/>
              <a:t>谁？”（太</a:t>
            </a:r>
            <a:r>
              <a:rPr lang="en-US" altLang="zh-CN" sz="2800" dirty="0" smtClean="0"/>
              <a:t>16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13</a:t>
            </a:r>
            <a:r>
              <a:rPr lang="zh-CN" altLang="en-US" sz="2800" dirty="0" smtClean="0"/>
              <a:t>）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7" name="Picture 2" descr="C:\Users\GuoHua\Desktop\Herod2\Josephusbus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65869" y="2729650"/>
            <a:ext cx="2750058" cy="4114800"/>
          </a:xfrm>
          <a:prstGeom prst="rect">
            <a:avLst/>
          </a:prstGeom>
          <a:noFill/>
        </p:spPr>
      </p:pic>
      <p:sp>
        <p:nvSpPr>
          <p:cNvPr id="1048678" name="Rounded Rectangular Callout 3"/>
          <p:cNvSpPr/>
          <p:nvPr/>
        </p:nvSpPr>
        <p:spPr>
          <a:xfrm>
            <a:off x="251520" y="116632"/>
            <a:ext cx="6120680" cy="3384376"/>
          </a:xfrm>
          <a:prstGeom prst="wedgeRoundRectCallout">
            <a:avLst>
              <a:gd name="adj1" fmla="val 42767"/>
              <a:gd name="adj2" fmla="val 7022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4400" dirty="0" smtClean="0"/>
              <a:t>“</a:t>
            </a:r>
            <a:r>
              <a:rPr lang="zh-CN" altLang="en-US" sz="4400" dirty="0"/>
              <a:t>腓力是一位温和的统治者，他常在封地内进行巡回审判</a:t>
            </a:r>
            <a:r>
              <a:rPr lang="zh-CN" altLang="en-US" sz="4400" dirty="0" smtClean="0"/>
              <a:t>。”</a:t>
            </a:r>
            <a:endParaRPr lang="en-US" sz="4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0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8" name="Picture 2" descr="C:\Users\GuoHua\Desktop\Herod2\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800" b="1" dirty="0"/>
              <a:t>三、希律王朝的统</a:t>
            </a:r>
            <a:r>
              <a:rPr lang="zh-CN" altLang="en-US" sz="4800" b="1" dirty="0" smtClean="0"/>
              <a:t>一</a:t>
            </a:r>
            <a:endParaRPr lang="en-US" sz="4800" dirty="0"/>
          </a:p>
        </p:txBody>
      </p:sp>
      <p:sp>
        <p:nvSpPr>
          <p:cNvPr id="1048682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97199" name="Picture 3" descr="C:\Users\GuoHua\Desktop\Herod2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645" y="1646802"/>
            <a:ext cx="6504723" cy="4878542"/>
          </a:xfrm>
          <a:prstGeom prst="rect">
            <a:avLst/>
          </a:prstGeom>
          <a:noFill/>
        </p:spPr>
      </p:pic>
      <p:pic>
        <p:nvPicPr>
          <p:cNvPr id="2097200" name="Picture 4" descr="C:\Users\GuoHua\Desktop\Herod2\Slid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2924944"/>
            <a:ext cx="3243064" cy="3296394"/>
          </a:xfrm>
          <a:prstGeom prst="rect">
            <a:avLst/>
          </a:prstGeom>
          <a:noFill/>
        </p:spPr>
      </p:pic>
      <p:sp>
        <p:nvSpPr>
          <p:cNvPr id="1048683" name="Oval 5"/>
          <p:cNvSpPr/>
          <p:nvPr/>
        </p:nvSpPr>
        <p:spPr>
          <a:xfrm>
            <a:off x="1187624" y="1646802"/>
            <a:ext cx="3168352" cy="41584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亚基帕一世是大希律的孙子，于主后</a:t>
            </a:r>
            <a:r>
              <a:rPr lang="en-US" dirty="0"/>
              <a:t>37-44</a:t>
            </a:r>
            <a:r>
              <a:rPr lang="zh-CN" altLang="en-US" dirty="0"/>
              <a:t>年统治犹太地，在位仅有短短的七年。</a:t>
            </a:r>
            <a:endParaRPr lang="en-US" dirty="0"/>
          </a:p>
        </p:txBody>
      </p:sp>
      <p:pic>
        <p:nvPicPr>
          <p:cNvPr id="2097201" name="Picture 2" descr="C:\Users\GuoHua\Desktop\Herod2\martyr-pau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105743"/>
            <a:ext cx="2594104" cy="3771529"/>
          </a:xfrm>
          <a:prstGeom prst="rect">
            <a:avLst/>
          </a:prstGeom>
          <a:noFill/>
        </p:spPr>
      </p:pic>
      <p:pic>
        <p:nvPicPr>
          <p:cNvPr id="2097202" name="Picture 3" descr="C:\Users\GuoHua\Desktop\Herod2\07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3091" y="2132856"/>
            <a:ext cx="3059269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4114800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在</a:t>
            </a:r>
            <a:r>
              <a:rPr lang="zh-CN" altLang="en-US" sz="4000" dirty="0"/>
              <a:t>他登上政治舞台之前，根据约瑟夫的记载，他原是一事无成的无赖，耗费大量金钱在罗马广交朋友，以致穷困潦倒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pPr marL="0" indent="0">
              <a:buNone/>
            </a:pPr>
            <a:endParaRPr lang="en-US" altLang="zh-CN" sz="4000" dirty="0" smtClean="0"/>
          </a:p>
          <a:p>
            <a:r>
              <a:rPr lang="zh-CN" altLang="en-US" sz="4000" dirty="0" smtClean="0"/>
              <a:t>他借</a:t>
            </a:r>
            <a:r>
              <a:rPr lang="zh-CN" altLang="en-US" sz="4000" dirty="0"/>
              <a:t>了一大笔钱回到罗马，投靠罗马皇帝提比略</a:t>
            </a:r>
            <a:r>
              <a:rPr lang="zh-CN" altLang="en-US" sz="4000" dirty="0" smtClean="0"/>
              <a:t>。就</a:t>
            </a:r>
            <a:r>
              <a:rPr lang="zh-CN" altLang="en-US" sz="4000" dirty="0"/>
              <a:t>张样，他成为提比略年轻的侄孙子该犹</a:t>
            </a:r>
            <a:r>
              <a:rPr lang="en-US" altLang="zh-CN" sz="4000" dirty="0"/>
              <a:t>·</a:t>
            </a:r>
            <a:r>
              <a:rPr lang="zh-CN" altLang="en-US" sz="4000" dirty="0"/>
              <a:t>加利古拉的亲密朋</a:t>
            </a:r>
            <a:r>
              <a:rPr lang="zh-CN" altLang="en-US" sz="4000" dirty="0" smtClean="0"/>
              <a:t>友。</a:t>
            </a:r>
            <a:endParaRPr lang="en-US" sz="4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682352"/>
            <a:ext cx="7924800" cy="4114800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亚</a:t>
            </a:r>
            <a:r>
              <a:rPr lang="zh-CN" altLang="en-US" sz="4000" dirty="0"/>
              <a:t>基帕曾为了加利古拉坐了六个月的监牢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pPr marL="0" indent="0">
              <a:buNone/>
            </a:pPr>
            <a:endParaRPr lang="en-US" altLang="zh-CN" sz="4000" dirty="0" smtClean="0"/>
          </a:p>
          <a:p>
            <a:r>
              <a:rPr lang="zh-CN" altLang="en-US" sz="4000" dirty="0" smtClean="0"/>
              <a:t>当</a:t>
            </a:r>
            <a:r>
              <a:rPr lang="zh-CN" altLang="en-US" sz="4000" dirty="0"/>
              <a:t>亚基帕获得释放，加利古拉即刻加冕亚基帕为分封王，并将希律</a:t>
            </a:r>
            <a:r>
              <a:rPr lang="en-US" altLang="zh-CN" sz="4000" dirty="0"/>
              <a:t>·</a:t>
            </a:r>
            <a:r>
              <a:rPr lang="zh-CN" altLang="en-US" sz="4000" dirty="0"/>
              <a:t>腓力的封地赐给他。</a:t>
            </a:r>
            <a:endParaRPr lang="en-US" sz="4000" dirty="0"/>
          </a:p>
          <a:p>
            <a:pPr marL="0" indent="0">
              <a:buNone/>
            </a:pPr>
            <a:endParaRPr lang="en-US" altLang="zh-CN" sz="4000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4114800"/>
          </a:xfrm>
        </p:spPr>
        <p:txBody>
          <a:bodyPr>
            <a:noAutofit/>
          </a:bodyPr>
          <a:lstStyle/>
          <a:p>
            <a:r>
              <a:rPr lang="zh-CN" altLang="en-US" sz="4000" dirty="0"/>
              <a:t>主后</a:t>
            </a:r>
            <a:r>
              <a:rPr lang="en-US" sz="4000" dirty="0"/>
              <a:t>41</a:t>
            </a:r>
            <a:r>
              <a:rPr lang="zh-CN" altLang="en-US" sz="4000" dirty="0"/>
              <a:t>年，克劳狄将原属于希律</a:t>
            </a:r>
            <a:r>
              <a:rPr lang="en-US" altLang="zh-CN" sz="4000" dirty="0"/>
              <a:t>·</a:t>
            </a:r>
            <a:r>
              <a:rPr lang="zh-CN" altLang="en-US" sz="4000" dirty="0"/>
              <a:t>亚基老管辖的犹太和撒马利亚赐给亚基</a:t>
            </a:r>
            <a:r>
              <a:rPr lang="zh-CN" altLang="en-US" sz="4000" dirty="0" smtClean="0"/>
              <a:t>帕。</a:t>
            </a:r>
            <a:endParaRPr lang="en-US" altLang="zh-CN" sz="4000" dirty="0" smtClean="0"/>
          </a:p>
          <a:p>
            <a:pPr marL="0" indent="0">
              <a:buNone/>
            </a:pPr>
            <a:endParaRPr lang="en-US" altLang="zh-CN" sz="4000" dirty="0" smtClean="0"/>
          </a:p>
          <a:p>
            <a:r>
              <a:rPr lang="zh-CN" altLang="en-US" sz="4000" dirty="0" smtClean="0"/>
              <a:t>从</a:t>
            </a:r>
            <a:r>
              <a:rPr lang="zh-CN" altLang="en-US" sz="4000" dirty="0"/>
              <a:t>某种意义上来说，亚基帕一世成功收复希律王朝的所有领地。他使分裂的希律王朝再度统一起来，恢复了大希律时期的光辉。</a:t>
            </a:r>
            <a:endParaRPr lang="en-US" sz="4000" dirty="0"/>
          </a:p>
          <a:p>
            <a:endParaRPr lang="en-US" sz="4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>
          <a:xfrm>
            <a:off x="683568" y="1493912"/>
            <a:ext cx="7920880" cy="1143000"/>
          </a:xfrm>
        </p:spPr>
        <p:txBody>
          <a:bodyPr/>
          <a:lstStyle/>
          <a:p>
            <a:pPr algn="ctr"/>
            <a:r>
              <a:rPr lang="en-US" altLang="zh-CN" sz="6600" dirty="0" smtClean="0"/>
              <a:t/>
            </a:r>
            <a:br>
              <a:rPr lang="en-US" altLang="zh-CN" sz="6600" dirty="0" smtClean="0"/>
            </a:br>
            <a:r>
              <a:rPr lang="zh-CN" altLang="en-US" sz="6600" dirty="0" smtClean="0"/>
              <a:t>使徒行传</a:t>
            </a:r>
            <a:r>
              <a:rPr lang="en-US" altLang="zh-CN" sz="6600" dirty="0" smtClean="0"/>
              <a:t>12</a:t>
            </a:r>
            <a:r>
              <a:rPr lang="zh-CN" altLang="en-US" sz="6600" dirty="0" smtClean="0"/>
              <a:t>：</a:t>
            </a:r>
            <a:r>
              <a:rPr lang="en-US" altLang="zh-CN" sz="6600" dirty="0" smtClean="0"/>
              <a:t>21-23</a:t>
            </a:r>
            <a:r>
              <a:rPr lang="en-US" sz="6600" dirty="0"/>
              <a:t/>
            </a:r>
            <a:br>
              <a:rPr lang="en-US" sz="6600" dirty="0"/>
            </a:br>
            <a:endParaRPr lang="en-US" sz="6600" dirty="0"/>
          </a:p>
        </p:txBody>
      </p:sp>
      <p:pic>
        <p:nvPicPr>
          <p:cNvPr id="209720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8979" y="1916832"/>
            <a:ext cx="6657397" cy="4725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609600" y="1565920"/>
            <a:ext cx="8138864" cy="1143000"/>
          </a:xfrm>
        </p:spPr>
        <p:txBody>
          <a:bodyPr/>
          <a:lstStyle/>
          <a:p>
            <a:r>
              <a:rPr lang="zh-CN" altLang="en-US" sz="3200" dirty="0" smtClean="0"/>
              <a:t>希</a:t>
            </a:r>
            <a:r>
              <a:rPr lang="zh-CN" altLang="en-US" sz="3200" dirty="0"/>
              <a:t>律在所定的日子，穿上朝服，坐在位上，对他们讲论一番。百姓喊着说</a:t>
            </a:r>
            <a:r>
              <a:rPr lang="zh-CN" altLang="en-US" sz="3200" dirty="0" smtClean="0"/>
              <a:t>：“这</a:t>
            </a:r>
            <a:r>
              <a:rPr lang="zh-CN" altLang="en-US" sz="3200" dirty="0"/>
              <a:t>是神的声音，不是人的声音</a:t>
            </a:r>
            <a:r>
              <a:rPr lang="zh-CN" altLang="en-US" sz="3200" dirty="0" smtClean="0"/>
              <a:t>。”希</a:t>
            </a:r>
            <a:r>
              <a:rPr lang="zh-CN" altLang="en-US" sz="3200" dirty="0"/>
              <a:t>律不归荣耀给　神，所以主的使者立刻罚他，他被虫所咬，气就绝了</a:t>
            </a:r>
            <a:r>
              <a:rPr lang="zh-CN" altLang="en-US" sz="3200" dirty="0" smtClean="0"/>
              <a:t>。</a:t>
            </a:r>
            <a:endParaRPr lang="en-US" dirty="0"/>
          </a:p>
        </p:txBody>
      </p:sp>
      <p:pic>
        <p:nvPicPr>
          <p:cNvPr id="2097204" name="Picture 2" descr="C:\Users\GuoHua\Desktop\Herod2\0711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8253" y="2959596"/>
            <a:ext cx="7540171" cy="3709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8" name="Picture 2" descr="C:\Users\GuoHua\Desktop\Herod2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33985"/>
            <a:ext cx="3049271" cy="2286953"/>
          </a:xfrm>
          <a:prstGeom prst="rect">
            <a:avLst/>
          </a:prstGeom>
          <a:noFill/>
        </p:spPr>
      </p:pic>
      <p:pic>
        <p:nvPicPr>
          <p:cNvPr id="2097159" name="Picture 3" descr="C:\Users\GuoHua\Desktop\Herod2\10孩童耶稣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7377" y="260648"/>
            <a:ext cx="2918719" cy="3469630"/>
          </a:xfrm>
          <a:prstGeom prst="rect">
            <a:avLst/>
          </a:prstGeom>
          <a:noFill/>
        </p:spPr>
      </p:pic>
      <p:pic>
        <p:nvPicPr>
          <p:cNvPr id="2097160" name="Picture 4" descr="C:\Users\GuoHua\Desktop\Herod2\7232-7020-3242-97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9778" y="2983123"/>
            <a:ext cx="3012182" cy="3686237"/>
          </a:xfrm>
          <a:prstGeom prst="rect">
            <a:avLst/>
          </a:prstGeom>
          <a:noFill/>
        </p:spPr>
      </p:pic>
      <p:pic>
        <p:nvPicPr>
          <p:cNvPr id="2097161" name="Picture 5" descr="C:\Users\GuoHua\Desktop\Herod2\1104041627287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8790" y="4018310"/>
            <a:ext cx="3715891" cy="2511942"/>
          </a:xfrm>
          <a:prstGeom prst="rect">
            <a:avLst/>
          </a:prstGeom>
          <a:noFill/>
        </p:spPr>
      </p:pic>
      <p:pic>
        <p:nvPicPr>
          <p:cNvPr id="2097162" name="Picture 6" descr="C:\Users\GuoHua\Desktop\Herod2\martyr-pau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0605" y="1228325"/>
            <a:ext cx="2473564" cy="3597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609600" y="-90264"/>
            <a:ext cx="7924800" cy="1143000"/>
          </a:xfrm>
        </p:spPr>
        <p:txBody>
          <a:bodyPr/>
          <a:lstStyle/>
          <a:p>
            <a:pPr algn="ctr"/>
            <a:r>
              <a:rPr lang="zh-CN" altLang="en-US" sz="4800" b="1" dirty="0" smtClean="0"/>
              <a:t>四</a:t>
            </a:r>
            <a:r>
              <a:rPr lang="zh-CN" altLang="en-US" sz="4800" b="1" dirty="0"/>
              <a:t>、希律王朝的衰</a:t>
            </a:r>
            <a:r>
              <a:rPr lang="zh-CN" altLang="en-US" sz="4800" b="1" dirty="0" smtClean="0"/>
              <a:t>颓</a:t>
            </a:r>
            <a:endParaRPr lang="en-US" sz="4800" dirty="0"/>
          </a:p>
        </p:txBody>
      </p:sp>
      <p:pic>
        <p:nvPicPr>
          <p:cNvPr id="2097205" name="Picture 3" descr="C:\Users\GuoHua\Desktop\Herod2\0808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2481" y="1350144"/>
            <a:ext cx="6015863" cy="5507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7924800" cy="4114800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希律</a:t>
            </a:r>
            <a:r>
              <a:rPr lang="en-US" altLang="zh-CN" sz="3600" dirty="0"/>
              <a:t>·</a:t>
            </a:r>
            <a:r>
              <a:rPr lang="zh-CN" altLang="en-US" sz="3600" dirty="0"/>
              <a:t>亚基帕一世离世时仅有</a:t>
            </a:r>
            <a:r>
              <a:rPr lang="en-US" sz="3600" dirty="0"/>
              <a:t>54</a:t>
            </a:r>
            <a:r>
              <a:rPr lang="zh-CN" altLang="en-US" sz="3600" dirty="0" smtClean="0"/>
              <a:t>岁</a:t>
            </a:r>
            <a:r>
              <a:rPr lang="zh-CN" altLang="en-US" sz="3600" dirty="0"/>
              <a:t>。</a:t>
            </a:r>
            <a:endParaRPr lang="en-US" altLang="zh-CN" sz="3600" dirty="0" smtClean="0"/>
          </a:p>
          <a:p>
            <a:r>
              <a:rPr lang="zh-CN" altLang="en-US" sz="3600" dirty="0" smtClean="0"/>
              <a:t>亚</a:t>
            </a:r>
            <a:r>
              <a:rPr lang="zh-CN" altLang="en-US" sz="3600" dirty="0"/>
              <a:t>基帕二世仅有</a:t>
            </a:r>
            <a:r>
              <a:rPr lang="en-US" sz="3600" dirty="0"/>
              <a:t>17</a:t>
            </a:r>
            <a:r>
              <a:rPr lang="zh-CN" altLang="en-US" sz="3600" dirty="0"/>
              <a:t>岁</a:t>
            </a:r>
            <a:r>
              <a:rPr lang="zh-CN" altLang="en-US" sz="3600" dirty="0" smtClean="0"/>
              <a:t>，希</a:t>
            </a:r>
            <a:r>
              <a:rPr lang="zh-CN" altLang="en-US" sz="3600" dirty="0"/>
              <a:t>律王国的版图暂时缩小到一个</a:t>
            </a:r>
            <a:r>
              <a:rPr lang="zh-CN" altLang="en-US" sz="3600" dirty="0" smtClean="0"/>
              <a:t>省。</a:t>
            </a:r>
            <a:endParaRPr lang="en-US" altLang="zh-CN" sz="3600" dirty="0" smtClean="0"/>
          </a:p>
          <a:p>
            <a:r>
              <a:rPr lang="zh-CN" altLang="en-US" sz="3600" dirty="0" smtClean="0"/>
              <a:t>这</a:t>
            </a:r>
            <a:r>
              <a:rPr lang="zh-CN" altLang="en-US" sz="3600" dirty="0"/>
              <a:t>是希律王朝衰颓的一个记号。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3600" dirty="0" smtClean="0"/>
              <a:t>主后</a:t>
            </a:r>
            <a:r>
              <a:rPr lang="en-US" altLang="zh-CN" sz="3600" dirty="0" smtClean="0"/>
              <a:t>54</a:t>
            </a:r>
            <a:r>
              <a:rPr lang="zh-CN" altLang="en-US" sz="3600" dirty="0" smtClean="0"/>
              <a:t>年，尼禄皇帝登基</a:t>
            </a:r>
            <a:endParaRPr lang="en-US" sz="3600" dirty="0"/>
          </a:p>
        </p:txBody>
      </p:sp>
      <p:pic>
        <p:nvPicPr>
          <p:cNvPr id="2097206" name="Picture 2" descr="C:\Users\GuoHua\Desktop\Herod2\01300000080242123471868181285_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8874" y="1796193"/>
            <a:ext cx="5761438" cy="4513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7924800" cy="796950"/>
          </a:xfrm>
        </p:spPr>
        <p:txBody>
          <a:bodyPr/>
          <a:lstStyle/>
          <a:p>
            <a:pPr algn="ctr"/>
            <a:r>
              <a:rPr lang="zh-CN" altLang="en-US" sz="4000" dirty="0" smtClean="0"/>
              <a:t>非斯都审理保罗</a:t>
            </a:r>
            <a:endParaRPr lang="en-US" sz="4000" dirty="0"/>
          </a:p>
        </p:txBody>
      </p:sp>
      <p:pic>
        <p:nvPicPr>
          <p:cNvPr id="2097207" name="Picture 2" descr="C:\Users\GuoHua\Desktop\Herod2\0808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209328"/>
            <a:ext cx="561662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08" name="Picture 2" descr="C:\Users\GuoHua\Desktop\Herod2\0808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640"/>
            <a:ext cx="4940636" cy="6408712"/>
          </a:xfrm>
          <a:prstGeom prst="rect">
            <a:avLst/>
          </a:prstGeom>
          <a:noFill/>
        </p:spPr>
      </p:pic>
      <p:sp>
        <p:nvSpPr>
          <p:cNvPr id="1048695" name="TextBox 3"/>
          <p:cNvSpPr txBox="1"/>
          <p:nvPr/>
        </p:nvSpPr>
        <p:spPr>
          <a:xfrm>
            <a:off x="5436096" y="1593374"/>
            <a:ext cx="3528392" cy="2425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保罗放胆向亚基帕二世传福音</a:t>
            </a:r>
            <a:endParaRPr lang="en-US" sz="4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7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209" name="Picture 2" descr="C:\Users\GuoHua\Desktop\Herod2\022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452" y="0"/>
            <a:ext cx="9121956" cy="6858000"/>
          </a:xfrm>
          <a:prstGeom prst="rect">
            <a:avLst/>
          </a:prstGeom>
          <a:noFill/>
        </p:spPr>
      </p:pic>
      <p:sp>
        <p:nvSpPr>
          <p:cNvPr id="1048698" name="Rounded Rectangular Callout 3"/>
          <p:cNvSpPr/>
          <p:nvPr/>
        </p:nvSpPr>
        <p:spPr>
          <a:xfrm>
            <a:off x="3419872" y="116632"/>
            <a:ext cx="3672408" cy="1116704"/>
          </a:xfrm>
          <a:prstGeom prst="wedgeRoundRectCallout">
            <a:avLst>
              <a:gd name="adj1" fmla="val -10873"/>
              <a:gd name="adj2" fmla="val 7887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你想少微一劝，便叫我作基督徒啊！</a:t>
            </a:r>
            <a:endParaRPr lang="en-US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4464496" cy="5688632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主</a:t>
            </a:r>
            <a:r>
              <a:rPr lang="zh-CN" altLang="en-US" sz="2800" dirty="0"/>
              <a:t>后</a:t>
            </a:r>
            <a:r>
              <a:rPr lang="en-US" sz="2800" dirty="0"/>
              <a:t>66</a:t>
            </a:r>
            <a:r>
              <a:rPr lang="zh-CN" altLang="en-US" sz="2800" dirty="0"/>
              <a:t>年爆发犹太战</a:t>
            </a:r>
            <a:r>
              <a:rPr lang="zh-CN" altLang="en-US" sz="2800" dirty="0" smtClean="0"/>
              <a:t>争</a:t>
            </a:r>
            <a:endParaRPr lang="en-US" altLang="zh-CN" sz="2800" dirty="0" smtClean="0"/>
          </a:p>
          <a:p>
            <a:r>
              <a:rPr lang="zh-CN" altLang="en-US" sz="2800" dirty="0" smtClean="0"/>
              <a:t>亚</a:t>
            </a:r>
            <a:r>
              <a:rPr lang="zh-CN" altLang="en-US" sz="2800" dirty="0"/>
              <a:t>基帕二世和百妮基极力劝阻犹太人对抗罗马政府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亚</a:t>
            </a:r>
            <a:r>
              <a:rPr lang="zh-CN" altLang="en-US" sz="2800" dirty="0"/>
              <a:t>基帕二世选择站在罗马人这一边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耶</a:t>
            </a:r>
            <a:r>
              <a:rPr lang="zh-CN" altLang="en-US" sz="2800" dirty="0"/>
              <a:t>路撒冷被毁后，他隐居罗马</a:t>
            </a:r>
            <a:r>
              <a:rPr lang="zh-CN" altLang="en-US" sz="2800" dirty="0" smtClean="0"/>
              <a:t>。</a:t>
            </a:r>
            <a:endParaRPr lang="en-US" altLang="zh-CN" sz="2800" dirty="0"/>
          </a:p>
          <a:p>
            <a:r>
              <a:rPr lang="zh-CN" altLang="en-US" sz="2800" dirty="0" smtClean="0"/>
              <a:t>主</a:t>
            </a:r>
            <a:r>
              <a:rPr lang="zh-CN" altLang="en-US" sz="2800" dirty="0"/>
              <a:t>后</a:t>
            </a:r>
            <a:r>
              <a:rPr lang="en-US" sz="2800" dirty="0"/>
              <a:t>96</a:t>
            </a:r>
            <a:r>
              <a:rPr lang="zh-CN" altLang="en-US" sz="2800" dirty="0"/>
              <a:t>年，亚基帕二世死在罗马。</a:t>
            </a:r>
            <a:endParaRPr lang="en-US" sz="2800" dirty="0"/>
          </a:p>
        </p:txBody>
      </p:sp>
      <p:pic>
        <p:nvPicPr>
          <p:cNvPr id="2097155" name="Picture 2" descr="C:\Users\GuoHua\Desktop\Herod2\pics_wangyang33_1396246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002" y="1844824"/>
            <a:ext cx="3920478" cy="2928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5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4" name="Picture 2" descr="C:\Users\GuoHua\Desktop\Herod2\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609600" y="485800"/>
            <a:ext cx="7924800" cy="1143000"/>
          </a:xfrm>
        </p:spPr>
        <p:txBody>
          <a:bodyPr/>
          <a:lstStyle/>
          <a:p>
            <a:pPr algn="ctr"/>
            <a:r>
              <a:rPr lang="zh-CN" altLang="en-US" sz="8000" dirty="0" smtClean="0"/>
              <a:t>结语</a:t>
            </a:r>
            <a:endParaRPr lang="en-US" sz="8000" dirty="0"/>
          </a:p>
        </p:txBody>
      </p:sp>
      <p:sp>
        <p:nvSpPr>
          <p:cNvPr id="104859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9452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dirty="0"/>
              <a:t>神为什么会让希律王朝横跨整个新约历史？</a:t>
            </a:r>
            <a:endParaRPr lang="en-US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800" dirty="0"/>
              <a:t>一切重要的新约历史事</a:t>
            </a:r>
            <a:r>
              <a:rPr lang="zh-CN" altLang="en-US" sz="4800" dirty="0" smtClean="0"/>
              <a:t>件</a:t>
            </a:r>
            <a:endParaRPr lang="en-US" sz="4800" dirty="0"/>
          </a:p>
        </p:txBody>
      </p:sp>
      <p:sp>
        <p:nvSpPr>
          <p:cNvPr id="1048610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88840"/>
            <a:ext cx="7924800" cy="3726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3600" dirty="0" smtClean="0"/>
              <a:t>全都发</a:t>
            </a:r>
            <a:r>
              <a:rPr lang="zh-CN" altLang="en-US" sz="3600" dirty="0"/>
              <a:t>生在希律王朝统治期</a:t>
            </a:r>
            <a:r>
              <a:rPr lang="zh-CN" altLang="en-US" sz="3600" dirty="0" smtClean="0"/>
              <a:t>间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000" b="1" dirty="0" smtClean="0"/>
              <a:t>引起我们的注意</a:t>
            </a:r>
            <a:endParaRPr lang="en-US" sz="6000" b="1" dirty="0"/>
          </a:p>
        </p:txBody>
      </p:sp>
      <p:sp>
        <p:nvSpPr>
          <p:cNvPr id="1048612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3600" dirty="0"/>
              <a:t>希律王朝既然横跨了整个新约的重要历史事件，那希律王朝的兴衰发展对于新约事件的发展，是否有任何影响</a:t>
            </a:r>
            <a:r>
              <a:rPr lang="zh-CN" altLang="en-US" sz="3600" dirty="0" smtClean="0"/>
              <a:t>？</a:t>
            </a:r>
            <a:endParaRPr lang="en-US" altLang="zh-CN" sz="3600" dirty="0"/>
          </a:p>
          <a:p>
            <a:endParaRPr lang="en-US" altLang="zh-CN" sz="3600" dirty="0" smtClean="0"/>
          </a:p>
          <a:p>
            <a:r>
              <a:rPr lang="zh-CN" altLang="en-US" sz="3600" dirty="0" smtClean="0"/>
              <a:t>当</a:t>
            </a:r>
            <a:r>
              <a:rPr lang="zh-CN" altLang="en-US" sz="3600" dirty="0"/>
              <a:t>我们翻阅新约书卷，经常会读到“希律”的名字。有时候我们会混淆，在这卷书出现的希律，和另一卷书出现的希律，究竟是不是同一个人？</a:t>
            </a:r>
            <a:endParaRPr lang="en-US" sz="3600" dirty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000" dirty="0" smtClean="0"/>
              <a:t>我们研究的目的</a:t>
            </a:r>
            <a:endParaRPr lang="en-US" sz="6000" dirty="0"/>
          </a:p>
        </p:txBody>
      </p:sp>
      <p:sp>
        <p:nvSpPr>
          <p:cNvPr id="1048614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7924800" cy="4114800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不</a:t>
            </a:r>
            <a:r>
              <a:rPr lang="zh-CN" altLang="en-US" sz="4000" dirty="0"/>
              <a:t>在于对希律王朝做更深了解，主要是为了更加认识新约圣经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endParaRPr lang="en-US" altLang="zh-CN" sz="4000" dirty="0"/>
          </a:p>
          <a:p>
            <a:r>
              <a:rPr lang="zh-CN" altLang="en-US" sz="4000" dirty="0" smtClean="0"/>
              <a:t>以</a:t>
            </a:r>
            <a:r>
              <a:rPr lang="zh-CN" altLang="en-US" sz="4000" dirty="0"/>
              <a:t>圣经为依据，同时也会参考公元一世纪史学家约瑟夫的著作</a:t>
            </a:r>
            <a:r>
              <a:rPr lang="en-US" altLang="zh-CN" sz="4000" dirty="0"/>
              <a:t>《</a:t>
            </a:r>
            <a:r>
              <a:rPr lang="zh-CN" altLang="en-US" sz="4000" dirty="0"/>
              <a:t>犹太古史</a:t>
            </a:r>
            <a:r>
              <a:rPr lang="en-US" altLang="zh-CN" sz="4000" dirty="0"/>
              <a:t>》 </a:t>
            </a:r>
            <a:r>
              <a:rPr lang="zh-CN" altLang="en-US" sz="4000" dirty="0"/>
              <a:t>以及当代相关著作。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4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7924800" cy="1228998"/>
          </a:xfrm>
        </p:spPr>
        <p:txBody>
          <a:bodyPr/>
          <a:lstStyle/>
          <a:p>
            <a:pPr algn="ctr"/>
            <a:r>
              <a:rPr lang="en-US" sz="4400" dirty="0"/>
              <a:t/>
            </a:r>
            <a:br>
              <a:rPr lang="en-US" sz="4400" dirty="0"/>
            </a:br>
            <a:r>
              <a:rPr lang="zh-CN" altLang="en-US" sz="4400" b="1" dirty="0"/>
              <a:t>一、希律王朝的兴起</a:t>
            </a:r>
            <a:endParaRPr lang="en-US" sz="4400" dirty="0"/>
          </a:p>
        </p:txBody>
      </p:sp>
      <p:sp>
        <p:nvSpPr>
          <p:cNvPr id="104861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63" name="Picture 2" descr="C:\Users\GuoHua\Desktop\Herod2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556792"/>
            <a:ext cx="710478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1515</Words>
  <Application>Microsoft Office PowerPoint</Application>
  <PresentationFormat>On-screen Show (4:3)</PresentationFormat>
  <Paragraphs>83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方正姚体</vt:lpstr>
      <vt:lpstr>Arial</vt:lpstr>
      <vt:lpstr>Arial Narrow</vt:lpstr>
      <vt:lpstr>Calibri</vt:lpstr>
      <vt:lpstr>Horizon</vt:lpstr>
      <vt:lpstr>动荡的年代</vt:lpstr>
      <vt:lpstr>在耶稣时代</vt:lpstr>
      <vt:lpstr>PowerPoint Presentation</vt:lpstr>
      <vt:lpstr>希律王朝 从主前37年一直持续至主后100年</vt:lpstr>
      <vt:lpstr>PowerPoint Presentation</vt:lpstr>
      <vt:lpstr>一切重要的新约历史事件</vt:lpstr>
      <vt:lpstr>引起我们的注意</vt:lpstr>
      <vt:lpstr>我们研究的目的</vt:lpstr>
      <vt:lpstr> 一、希律王朝的兴起</vt:lpstr>
      <vt:lpstr>史上第一位希律王，史称“大希律”。</vt:lpstr>
      <vt:lpstr>PowerPoint Presentation</vt:lpstr>
      <vt:lpstr>PowerPoint Presentation</vt:lpstr>
      <vt:lpstr>太2：16：“见自己被博士愚弄，就大大发怒，差人将伯利恒城里并四境所有的男孩，照着他向博士仔细查问的时候，凡两岁以里的，都杀尽了。”</vt:lpstr>
      <vt:lpstr>PowerPoint Presentation</vt:lpstr>
      <vt:lpstr>PowerPoint Presentation</vt:lpstr>
      <vt:lpstr>PowerPoint Presentation</vt:lpstr>
      <vt:lpstr>二、希律王朝的分裂 </vt:lpstr>
      <vt:lpstr>1）希律·亚基老（主前4-主后6年）</vt:lpstr>
      <vt:lpstr>马太福音2：22-23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2）希律·安提帕（主前4-主后39年）</vt:lpstr>
      <vt:lpstr>马可福音6：17-29</vt:lpstr>
      <vt:lpstr>施洗约翰公开批评安提帕</vt:lpstr>
      <vt:lpstr>PowerPoint Presentation</vt:lpstr>
      <vt:lpstr>PowerPoint Presentation</vt:lpstr>
      <vt:lpstr>PowerPoint Presentation</vt:lpstr>
      <vt:lpstr>路加福音23：6-12</vt:lpstr>
      <vt:lpstr>本丢彼拉多发现耶稣无罪</vt:lpstr>
      <vt:lpstr>PowerPoint Presentation</vt:lpstr>
      <vt:lpstr>PowerPoint Presentation</vt:lpstr>
      <vt:lpstr>PowerPoint Presentation</vt:lpstr>
      <vt:lpstr>PowerPoint Presentation</vt:lpstr>
      <vt:lpstr>3）希律·腓力（主前4-主后34年）</vt:lpstr>
      <vt:lpstr>“凯撒提庇留在位第十五年，……腓力作以土利亚和特拉可尼地方分封的王。”（路3：1）</vt:lpstr>
      <vt:lpstr>PowerPoint Presentation</vt:lpstr>
      <vt:lpstr>PowerPoint Presentation</vt:lpstr>
      <vt:lpstr>PowerPoint Presentation</vt:lpstr>
      <vt:lpstr>PowerPoint Presentation</vt:lpstr>
      <vt:lpstr>三、希律王朝的统一</vt:lpstr>
      <vt:lpstr>亚基帕一世是大希律的孙子，于主后37-44年统治犹太地，在位仅有短短的七年。</vt:lpstr>
      <vt:lpstr>PowerPoint Presentation</vt:lpstr>
      <vt:lpstr>PowerPoint Presentation</vt:lpstr>
      <vt:lpstr>PowerPoint Presentation</vt:lpstr>
      <vt:lpstr> 使徒行传12：21-23 </vt:lpstr>
      <vt:lpstr>希律在所定的日子，穿上朝服，坐在位上，对他们讲论一番。百姓喊着说：“这是神的声音，不是人的声音。”希律不归荣耀给　神，所以主的使者立刻罚他，他被虫所咬，气就绝了。</vt:lpstr>
      <vt:lpstr>四、希律王朝的衰颓</vt:lpstr>
      <vt:lpstr>PowerPoint Presentation</vt:lpstr>
      <vt:lpstr>主后54年，尼禄皇帝登基</vt:lpstr>
      <vt:lpstr>非斯都审理保罗</vt:lpstr>
      <vt:lpstr>PowerPoint Presentation</vt:lpstr>
      <vt:lpstr>PowerPoint Presentation</vt:lpstr>
      <vt:lpstr>PowerPoint Presentation</vt:lpstr>
      <vt:lpstr>PowerPoint Presentation</vt:lpstr>
      <vt:lpstr>结语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GuoHua</dc:creator>
  <cp:lastModifiedBy>nelsonlee07@gmail.com</cp:lastModifiedBy>
  <cp:revision>1</cp:revision>
  <dcterms:created xsi:type="dcterms:W3CDTF">2015-10-10T22:33:00Z</dcterms:created>
  <dcterms:modified xsi:type="dcterms:W3CDTF">2015-11-03T03:09:02Z</dcterms:modified>
</cp:coreProperties>
</file>