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1" r:id="rId29"/>
    <p:sldId id="282" r:id="rId30"/>
    <p:sldId id="286" r:id="rId31"/>
    <p:sldId id="283" r:id="rId32"/>
    <p:sldId id="284" r:id="rId33"/>
    <p:sldId id="285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314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12" r:id="rId55"/>
    <p:sldId id="306" r:id="rId56"/>
    <p:sldId id="307" r:id="rId57"/>
    <p:sldId id="313" r:id="rId58"/>
    <p:sldId id="308" r:id="rId59"/>
    <p:sldId id="309" r:id="rId60"/>
    <p:sldId id="315" r:id="rId61"/>
    <p:sldId id="310" r:id="rId62"/>
    <p:sldId id="311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7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A23CE-7872-4545-A05B-F96DE6BC5CB6}" type="datetimeFigureOut">
              <a:rPr lang="en-US" smtClean="0"/>
              <a:t>10/13/2015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949A6-193C-471C-A3A4-C1B707560FE0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A23CE-7872-4545-A05B-F96DE6BC5CB6}" type="datetimeFigureOut">
              <a:rPr lang="en-US" smtClean="0"/>
              <a:t>10/13/2015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949A6-193C-471C-A3A4-C1B707560FE0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A23CE-7872-4545-A05B-F96DE6BC5CB6}" type="datetimeFigureOut">
              <a:rPr lang="en-US" smtClean="0"/>
              <a:t>10/13/2015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949A6-193C-471C-A3A4-C1B707560FE0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A23CE-7872-4545-A05B-F96DE6BC5CB6}" type="datetimeFigureOut">
              <a:rPr lang="en-US" smtClean="0"/>
              <a:t>10/13/2015</a:t>
            </a:fld>
            <a:endParaRPr lang="en-MY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B0949A6-193C-471C-A3A4-C1B707560FE0}" type="slidenum">
              <a:rPr lang="en-MY" smtClean="0"/>
              <a:t>‹#›</a:t>
            </a:fld>
            <a:endParaRPr lang="en-MY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A23CE-7872-4545-A05B-F96DE6BC5CB6}" type="datetimeFigureOut">
              <a:rPr lang="en-US" smtClean="0"/>
              <a:t>10/13/2015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3B0949A6-193C-471C-A3A4-C1B707560FE0}" type="slidenum">
              <a:rPr lang="en-MY" smtClean="0"/>
              <a:t>‹#›</a:t>
            </a:fld>
            <a:endParaRPr lang="en-MY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A23CE-7872-4545-A05B-F96DE6BC5CB6}" type="datetimeFigureOut">
              <a:rPr lang="en-US" smtClean="0"/>
              <a:t>10/13/2015</a:t>
            </a:fld>
            <a:endParaRPr lang="en-MY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B0949A6-193C-471C-A3A4-C1B707560FE0}" type="slidenum">
              <a:rPr lang="en-MY" smtClean="0"/>
              <a:t>‹#›</a:t>
            </a:fld>
            <a:endParaRPr lang="en-MY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9CA23CE-7872-4545-A05B-F96DE6BC5CB6}" type="datetimeFigureOut">
              <a:rPr lang="en-US" smtClean="0"/>
              <a:t>10/13/2015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949A6-193C-471C-A3A4-C1B707560FE0}" type="slidenum">
              <a:rPr lang="en-MY" smtClean="0"/>
              <a:t>‹#›</a:t>
            </a:fld>
            <a:endParaRPr lang="en-MY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A23CE-7872-4545-A05B-F96DE6BC5CB6}" type="datetimeFigureOut">
              <a:rPr lang="en-US" smtClean="0"/>
              <a:t>10/13/2015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MY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3B0949A6-193C-471C-A3A4-C1B707560FE0}" type="slidenum">
              <a:rPr lang="en-MY" smtClean="0"/>
              <a:t>‹#›</a:t>
            </a:fld>
            <a:endParaRPr lang="en-MY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A23CE-7872-4545-A05B-F96DE6BC5CB6}" type="datetimeFigureOut">
              <a:rPr lang="en-US" smtClean="0"/>
              <a:t>10/13/2015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3B0949A6-193C-471C-A3A4-C1B707560FE0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A23CE-7872-4545-A05B-F96DE6BC5CB6}" type="datetimeFigureOut">
              <a:rPr lang="en-US" smtClean="0"/>
              <a:t>10/13/2015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B0949A6-193C-471C-A3A4-C1B707560FE0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B0949A6-193C-471C-A3A4-C1B707560FE0}" type="slidenum">
              <a:rPr lang="en-MY" smtClean="0"/>
              <a:t>‹#›</a:t>
            </a:fld>
            <a:endParaRPr lang="en-MY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A23CE-7872-4545-A05B-F96DE6BC5CB6}" type="datetimeFigureOut">
              <a:rPr lang="en-US" smtClean="0"/>
              <a:t>10/13/2015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MY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A23CE-7872-4545-A05B-F96DE6BC5CB6}" type="datetimeFigureOut">
              <a:rPr lang="en-US" smtClean="0"/>
              <a:t>10/13/2015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949A6-193C-471C-A3A4-C1B707560FE0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3B0949A6-193C-471C-A3A4-C1B707560FE0}" type="slidenum">
              <a:rPr lang="en-MY" smtClean="0"/>
              <a:t>‹#›</a:t>
            </a:fld>
            <a:endParaRPr lang="en-MY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39CA23CE-7872-4545-A05B-F96DE6BC5CB6}" type="datetimeFigureOut">
              <a:rPr lang="en-US" smtClean="0"/>
              <a:t>10/13/2015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MY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A23CE-7872-4545-A05B-F96DE6BC5CB6}" type="datetimeFigureOut">
              <a:rPr lang="en-US" smtClean="0"/>
              <a:t>10/13/2015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949A6-193C-471C-A3A4-C1B707560FE0}" type="slidenum">
              <a:rPr lang="en-MY" smtClean="0"/>
              <a:t>‹#›</a:t>
            </a:fld>
            <a:endParaRPr lang="en-MY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3B0949A6-193C-471C-A3A4-C1B707560FE0}" type="slidenum">
              <a:rPr lang="en-MY" smtClean="0"/>
              <a:t>‹#›</a:t>
            </a:fld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A23CE-7872-4545-A05B-F96DE6BC5CB6}" type="datetimeFigureOut">
              <a:rPr lang="en-US" smtClean="0"/>
              <a:t>10/13/2015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A23CE-7872-4545-A05B-F96DE6BC5CB6}" type="datetimeFigureOut">
              <a:rPr lang="en-US" smtClean="0"/>
              <a:t>10/13/2015</a:t>
            </a:fld>
            <a:endParaRPr lang="en-MY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949A6-193C-471C-A3A4-C1B707560FE0}" type="slidenum">
              <a:rPr lang="en-MY" smtClean="0"/>
              <a:t>‹#›</a:t>
            </a:fld>
            <a:endParaRPr lang="en-MY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A23CE-7872-4545-A05B-F96DE6BC5CB6}" type="datetimeFigureOut">
              <a:rPr lang="en-US" smtClean="0"/>
              <a:t>10/13/2015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949A6-193C-471C-A3A4-C1B707560FE0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A23CE-7872-4545-A05B-F96DE6BC5CB6}" type="datetimeFigureOut">
              <a:rPr lang="en-US" smtClean="0"/>
              <a:t>10/13/2015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B0949A6-193C-471C-A3A4-C1B707560FE0}" type="slidenum">
              <a:rPr lang="en-MY" smtClean="0"/>
              <a:t>‹#›</a:t>
            </a:fld>
            <a:endParaRPr lang="en-MY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A23CE-7872-4545-A05B-F96DE6BC5CB6}" type="datetimeFigureOut">
              <a:rPr lang="en-US" smtClean="0"/>
              <a:t>10/13/2015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949A6-193C-471C-A3A4-C1B707560FE0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A23CE-7872-4545-A05B-F96DE6BC5CB6}" type="datetimeFigureOut">
              <a:rPr lang="en-US" smtClean="0"/>
              <a:t>10/13/2015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949A6-193C-471C-A3A4-C1B707560FE0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A23CE-7872-4545-A05B-F96DE6BC5CB6}" type="datetimeFigureOut">
              <a:rPr lang="en-US" smtClean="0"/>
              <a:t>10/13/2015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949A6-193C-471C-A3A4-C1B707560FE0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A23CE-7872-4545-A05B-F96DE6BC5CB6}" type="datetimeFigureOut">
              <a:rPr lang="en-US" smtClean="0"/>
              <a:t>10/13/2015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949A6-193C-471C-A3A4-C1B707560FE0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A23CE-7872-4545-A05B-F96DE6BC5CB6}" type="datetimeFigureOut">
              <a:rPr lang="en-US" smtClean="0"/>
              <a:t>10/13/2015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949A6-193C-471C-A3A4-C1B707560FE0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A23CE-7872-4545-A05B-F96DE6BC5CB6}" type="datetimeFigureOut">
              <a:rPr lang="en-US" smtClean="0"/>
              <a:t>10/13/2015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949A6-193C-471C-A3A4-C1B707560FE0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A23CE-7872-4545-A05B-F96DE6BC5CB6}" type="datetimeFigureOut">
              <a:rPr lang="en-US" smtClean="0"/>
              <a:t>10/13/2015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949A6-193C-471C-A3A4-C1B707560FE0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A23CE-7872-4545-A05B-F96DE6BC5CB6}" type="datetimeFigureOut">
              <a:rPr lang="en-US" smtClean="0"/>
              <a:t>10/13/2015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949A6-193C-471C-A3A4-C1B707560FE0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A23CE-7872-4545-A05B-F96DE6BC5CB6}" type="datetimeFigureOut">
              <a:rPr lang="en-US" smtClean="0"/>
              <a:t>10/13/2015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949A6-193C-471C-A3A4-C1B707560FE0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CA23CE-7872-4545-A05B-F96DE6BC5CB6}" type="datetimeFigureOut">
              <a:rPr lang="en-US" smtClean="0"/>
              <a:t>10/13/2015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MY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0949A6-193C-471C-A3A4-C1B707560FE0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CA23CE-7872-4545-A05B-F96DE6BC5CB6}" type="datetimeFigureOut">
              <a:rPr lang="en-US" smtClean="0"/>
              <a:t>10/13/2015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0949A6-193C-471C-A3A4-C1B707560FE0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CA23CE-7872-4545-A05B-F96DE6BC5CB6}" type="datetimeFigureOut">
              <a:rPr lang="en-US" smtClean="0"/>
              <a:t>10/13/2015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0949A6-193C-471C-A3A4-C1B707560FE0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CA23CE-7872-4545-A05B-F96DE6BC5CB6}" type="datetimeFigureOut">
              <a:rPr lang="en-US" smtClean="0"/>
              <a:t>10/13/2015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0949A6-193C-471C-A3A4-C1B707560FE0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CA23CE-7872-4545-A05B-F96DE6BC5CB6}" type="datetimeFigureOut">
              <a:rPr lang="en-US" smtClean="0"/>
              <a:t>10/13/2015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0949A6-193C-471C-A3A4-C1B707560FE0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CA23CE-7872-4545-A05B-F96DE6BC5CB6}" type="datetimeFigureOut">
              <a:rPr lang="en-US" smtClean="0"/>
              <a:t>10/13/2015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0949A6-193C-471C-A3A4-C1B707560FE0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A23CE-7872-4545-A05B-F96DE6BC5CB6}" type="datetimeFigureOut">
              <a:rPr lang="en-US" smtClean="0"/>
              <a:t>10/13/2015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949A6-193C-471C-A3A4-C1B707560FE0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CA23CE-7872-4545-A05B-F96DE6BC5CB6}" type="datetimeFigureOut">
              <a:rPr lang="en-US" smtClean="0"/>
              <a:t>10/13/2015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0949A6-193C-471C-A3A4-C1B707560FE0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CA23CE-7872-4545-A05B-F96DE6BC5CB6}" type="datetimeFigureOut">
              <a:rPr lang="en-US" smtClean="0"/>
              <a:t>10/13/2015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0949A6-193C-471C-A3A4-C1B707560FE0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CA23CE-7872-4545-A05B-F96DE6BC5CB6}" type="datetimeFigureOut">
              <a:rPr lang="en-US" smtClean="0"/>
              <a:t>10/13/2015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0949A6-193C-471C-A3A4-C1B707560FE0}" type="slidenum">
              <a:rPr lang="en-MY" smtClean="0"/>
              <a:t>‹#›</a:t>
            </a:fld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CA23CE-7872-4545-A05B-F96DE6BC5CB6}" type="datetimeFigureOut">
              <a:rPr lang="en-US" smtClean="0"/>
              <a:t>10/13/2015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0949A6-193C-471C-A3A4-C1B707560FE0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CA23CE-7872-4545-A05B-F96DE6BC5CB6}" type="datetimeFigureOut">
              <a:rPr lang="en-US" smtClean="0"/>
              <a:t>10/13/2015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0949A6-193C-471C-A3A4-C1B707560FE0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A23CE-7872-4545-A05B-F96DE6BC5CB6}" type="datetimeFigureOut">
              <a:rPr lang="en-US" smtClean="0"/>
              <a:t>10/13/2015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949A6-193C-471C-A3A4-C1B707560FE0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A23CE-7872-4545-A05B-F96DE6BC5CB6}" type="datetimeFigureOut">
              <a:rPr lang="en-US" smtClean="0"/>
              <a:t>10/13/2015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949A6-193C-471C-A3A4-C1B707560FE0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A23CE-7872-4545-A05B-F96DE6BC5CB6}" type="datetimeFigureOut">
              <a:rPr lang="en-US" smtClean="0"/>
              <a:t>10/13/2015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949A6-193C-471C-A3A4-C1B707560FE0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A23CE-7872-4545-A05B-F96DE6BC5CB6}" type="datetimeFigureOut">
              <a:rPr lang="en-US" smtClean="0"/>
              <a:t>10/13/2015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949A6-193C-471C-A3A4-C1B707560FE0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A23CE-7872-4545-A05B-F96DE6BC5CB6}" type="datetimeFigureOut">
              <a:rPr lang="en-US" smtClean="0"/>
              <a:t>10/13/2015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949A6-193C-471C-A3A4-C1B707560FE0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A23CE-7872-4545-A05B-F96DE6BC5CB6}" type="datetimeFigureOut">
              <a:rPr lang="en-US" smtClean="0"/>
              <a:t>10/13/2015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949A6-193C-471C-A3A4-C1B707560FE0}" type="slidenum">
              <a:rPr lang="en-MY" smtClean="0"/>
              <a:t>‹#›</a:t>
            </a:fld>
            <a:endParaRPr lang="en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9CA23CE-7872-4545-A05B-F96DE6BC5CB6}" type="datetimeFigureOut">
              <a:rPr lang="en-US" smtClean="0"/>
              <a:t>10/13/2015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MY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B0949A6-193C-471C-A3A4-C1B707560FE0}" type="slidenum">
              <a:rPr lang="en-MY" smtClean="0"/>
              <a:t>‹#›</a:t>
            </a:fld>
            <a:endParaRPr lang="en-MY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9CA23CE-7872-4545-A05B-F96DE6BC5CB6}" type="datetimeFigureOut">
              <a:rPr lang="en-US" smtClean="0"/>
              <a:t>10/13/2015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B0949A6-193C-471C-A3A4-C1B707560FE0}" type="slidenum">
              <a:rPr lang="en-MY" smtClean="0"/>
              <a:t>‹#›</a:t>
            </a:fld>
            <a:endParaRPr lang="en-MY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9CA23CE-7872-4545-A05B-F96DE6BC5CB6}" type="datetimeFigureOut">
              <a:rPr lang="en-US" smtClean="0"/>
              <a:t>10/13/2015</a:t>
            </a:fld>
            <a:endParaRPr lang="en-MY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B0949A6-193C-471C-A3A4-C1B707560FE0}" type="slidenum">
              <a:rPr lang="en-MY" smtClean="0"/>
              <a:t>‹#›</a:t>
            </a:fld>
            <a:endParaRPr lang="en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3366" y="616375"/>
            <a:ext cx="919354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800" b="1" dirty="0" smtClean="0">
                <a:latin typeface="宋体" pitchFamily="2" charset="-122"/>
                <a:ea typeface="宋体" pitchFamily="2" charset="-122"/>
              </a:rPr>
              <a:t>新约圣经对奴隶的态度</a:t>
            </a:r>
            <a:endParaRPr lang="en-MY" sz="6800" b="1" dirty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9" name="Picture 8" descr="u=3206868691,2459400749&amp;fm=21&amp;gp=0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6581" y="2714621"/>
            <a:ext cx="3491369" cy="4000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1414"/>
            <a:ext cx="6311343" cy="8617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5000" b="1" dirty="0" smtClean="0">
                <a:latin typeface="+mj-ea"/>
                <a:ea typeface="+mj-ea"/>
              </a:rPr>
              <a:t>奴隶的来源：</a:t>
            </a:r>
            <a:r>
              <a:rPr lang="en-US" altLang="zh-CN" sz="5000" b="1" dirty="0" smtClean="0">
                <a:latin typeface="+mj-ea"/>
                <a:ea typeface="+mj-ea"/>
              </a:rPr>
              <a:t>1. </a:t>
            </a:r>
            <a:r>
              <a:rPr lang="zh-CN" altLang="en-US" sz="5000" b="1" dirty="0" smtClean="0">
                <a:latin typeface="+mj-ea"/>
                <a:ea typeface="+mj-ea"/>
              </a:rPr>
              <a:t>战俘</a:t>
            </a:r>
            <a:endParaRPr lang="en-MY" sz="5000" b="1" dirty="0">
              <a:latin typeface="+mj-ea"/>
              <a:ea typeface="+mj-ea"/>
            </a:endParaRPr>
          </a:p>
        </p:txBody>
      </p:sp>
      <p:pic>
        <p:nvPicPr>
          <p:cNvPr id="7" name="Picture 6" descr="Slaves_ruvum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500174"/>
            <a:ext cx="8544080" cy="5143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1414"/>
            <a:ext cx="6311343" cy="8617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5000" b="1" dirty="0" smtClean="0">
                <a:latin typeface="+mj-ea"/>
                <a:ea typeface="+mj-ea"/>
              </a:rPr>
              <a:t>奴隶的来源：</a:t>
            </a:r>
            <a:r>
              <a:rPr lang="en-US" altLang="zh-CN" sz="5000" b="1" dirty="0">
                <a:latin typeface="+mj-ea"/>
                <a:ea typeface="+mj-ea"/>
              </a:rPr>
              <a:t>2</a:t>
            </a:r>
            <a:r>
              <a:rPr lang="en-US" altLang="zh-CN" sz="5000" b="1" dirty="0" smtClean="0">
                <a:latin typeface="+mj-ea"/>
                <a:ea typeface="+mj-ea"/>
              </a:rPr>
              <a:t>. </a:t>
            </a:r>
            <a:r>
              <a:rPr lang="zh-CN" altLang="en-US" sz="5000" b="1" dirty="0">
                <a:latin typeface="+mj-ea"/>
                <a:ea typeface="+mj-ea"/>
              </a:rPr>
              <a:t>购买</a:t>
            </a:r>
            <a:endParaRPr lang="en-MY" sz="5000" b="1" dirty="0">
              <a:latin typeface="+mj-ea"/>
              <a:ea typeface="+mj-ea"/>
            </a:endParaRPr>
          </a:p>
        </p:txBody>
      </p:sp>
      <p:pic>
        <p:nvPicPr>
          <p:cNvPr id="3" name="Picture 2" descr="slave-t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1285860"/>
            <a:ext cx="7429520" cy="5572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1414"/>
            <a:ext cx="6311343" cy="8617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5000" b="1" dirty="0" smtClean="0">
                <a:latin typeface="+mj-ea"/>
                <a:ea typeface="+mj-ea"/>
              </a:rPr>
              <a:t>奴隶的来源：</a:t>
            </a:r>
            <a:r>
              <a:rPr lang="en-US" altLang="zh-CN" sz="5000" b="1" dirty="0" smtClean="0">
                <a:latin typeface="+mj-ea"/>
                <a:ea typeface="+mj-ea"/>
              </a:rPr>
              <a:t>3. </a:t>
            </a:r>
            <a:r>
              <a:rPr lang="zh-CN" altLang="en-US" sz="5000" b="1" dirty="0">
                <a:latin typeface="+mj-ea"/>
                <a:ea typeface="+mj-ea"/>
              </a:rPr>
              <a:t>天生</a:t>
            </a:r>
            <a:endParaRPr lang="en-MY" sz="5000" b="1" dirty="0">
              <a:latin typeface="+mj-ea"/>
              <a:ea typeface="+mj-ea"/>
            </a:endParaRPr>
          </a:p>
        </p:txBody>
      </p:sp>
      <p:pic>
        <p:nvPicPr>
          <p:cNvPr id="11" name="Picture 10" descr="241f95cad1c8a78603c890fc6609c93d71cf5066[2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4" y="1218153"/>
            <a:ext cx="4009228" cy="56398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1414"/>
            <a:ext cx="6311343" cy="8617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5000" b="1" dirty="0" smtClean="0">
                <a:latin typeface="+mj-ea"/>
                <a:ea typeface="+mj-ea"/>
              </a:rPr>
              <a:t>奴隶的来源：</a:t>
            </a:r>
            <a:r>
              <a:rPr lang="en-US" altLang="zh-CN" sz="5000" b="1" dirty="0">
                <a:latin typeface="+mj-ea"/>
                <a:ea typeface="+mj-ea"/>
              </a:rPr>
              <a:t>4</a:t>
            </a:r>
            <a:r>
              <a:rPr lang="en-US" altLang="zh-CN" sz="5000" b="1" dirty="0" smtClean="0">
                <a:latin typeface="+mj-ea"/>
                <a:ea typeface="+mj-ea"/>
              </a:rPr>
              <a:t>. </a:t>
            </a:r>
            <a:r>
              <a:rPr lang="zh-CN" altLang="en-US" sz="5000" b="1" dirty="0">
                <a:latin typeface="+mj-ea"/>
                <a:ea typeface="+mj-ea"/>
              </a:rPr>
              <a:t>赔偿</a:t>
            </a:r>
            <a:endParaRPr lang="en-MY" sz="5000" b="1" dirty="0">
              <a:latin typeface="+mj-ea"/>
              <a:ea typeface="+mj-ea"/>
            </a:endParaRPr>
          </a:p>
        </p:txBody>
      </p:sp>
      <p:pic>
        <p:nvPicPr>
          <p:cNvPr id="5" name="Picture 4" descr="Gucn_38752_200982920384616CheckCurioPic1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200150"/>
            <a:ext cx="8429625" cy="565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1414"/>
            <a:ext cx="7600157" cy="8617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5000" b="1" dirty="0" smtClean="0">
                <a:latin typeface="+mj-ea"/>
                <a:ea typeface="+mj-ea"/>
              </a:rPr>
              <a:t>奴隶的来源：</a:t>
            </a:r>
            <a:r>
              <a:rPr lang="en-US" altLang="zh-CN" sz="5000" b="1" dirty="0" smtClean="0">
                <a:latin typeface="+mj-ea"/>
                <a:ea typeface="+mj-ea"/>
              </a:rPr>
              <a:t>5. </a:t>
            </a:r>
            <a:r>
              <a:rPr lang="zh-CN" altLang="en-US" sz="5000" b="1" dirty="0">
                <a:latin typeface="+mj-ea"/>
                <a:ea typeface="+mj-ea"/>
              </a:rPr>
              <a:t>拖</a:t>
            </a:r>
            <a:r>
              <a:rPr lang="zh-CN" altLang="en-US" sz="5000" b="1" dirty="0" smtClean="0">
                <a:latin typeface="+mj-ea"/>
                <a:ea typeface="+mj-ea"/>
              </a:rPr>
              <a:t>欠债务</a:t>
            </a:r>
            <a:endParaRPr lang="en-MY" sz="5000" b="1" dirty="0">
              <a:latin typeface="+mj-ea"/>
              <a:ea typeface="+mj-ea"/>
            </a:endParaRPr>
          </a:p>
        </p:txBody>
      </p:sp>
      <p:pic>
        <p:nvPicPr>
          <p:cNvPr id="4" name="Picture 3" descr="A_Chronicle_of_England_-_Page_022_-_Gregory_and_the_English_Slaves_at_Rom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1214422"/>
            <a:ext cx="6723708" cy="5572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1414"/>
            <a:ext cx="7600157" cy="8617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5000" b="1" dirty="0" smtClean="0">
                <a:latin typeface="+mj-ea"/>
                <a:ea typeface="+mj-ea"/>
              </a:rPr>
              <a:t>奴隶的来源：</a:t>
            </a:r>
            <a:r>
              <a:rPr lang="en-US" altLang="zh-CN" sz="5000" b="1" dirty="0">
                <a:latin typeface="+mj-ea"/>
                <a:ea typeface="+mj-ea"/>
              </a:rPr>
              <a:t>6</a:t>
            </a:r>
            <a:r>
              <a:rPr lang="en-US" altLang="zh-CN" sz="5000" b="1" dirty="0" smtClean="0">
                <a:latin typeface="+mj-ea"/>
                <a:ea typeface="+mj-ea"/>
              </a:rPr>
              <a:t>. </a:t>
            </a:r>
            <a:r>
              <a:rPr lang="zh-CN" altLang="en-US" sz="5000" b="1" dirty="0">
                <a:latin typeface="+mj-ea"/>
                <a:ea typeface="+mj-ea"/>
              </a:rPr>
              <a:t>自</a:t>
            </a:r>
            <a:r>
              <a:rPr lang="zh-CN" altLang="en-US" sz="5000" b="1" dirty="0" smtClean="0">
                <a:latin typeface="+mj-ea"/>
                <a:ea typeface="+mj-ea"/>
              </a:rPr>
              <a:t>卖为奴</a:t>
            </a:r>
            <a:endParaRPr lang="en-MY" sz="5000" b="1" dirty="0">
              <a:latin typeface="+mj-ea"/>
              <a:ea typeface="+mj-ea"/>
            </a:endParaRPr>
          </a:p>
        </p:txBody>
      </p:sp>
      <p:pic>
        <p:nvPicPr>
          <p:cNvPr id="3" name="Picture 2" descr="965927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994491"/>
            <a:ext cx="4645570" cy="58635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1414"/>
            <a:ext cx="6311343" cy="8617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5000" b="1" dirty="0" smtClean="0">
                <a:latin typeface="+mj-ea"/>
                <a:ea typeface="+mj-ea"/>
              </a:rPr>
              <a:t>奴隶的来源：</a:t>
            </a:r>
            <a:r>
              <a:rPr lang="en-US" altLang="zh-CN" sz="5000" b="1" dirty="0" smtClean="0">
                <a:latin typeface="+mj-ea"/>
                <a:ea typeface="+mj-ea"/>
              </a:rPr>
              <a:t>7. </a:t>
            </a:r>
            <a:r>
              <a:rPr lang="zh-CN" altLang="en-US" sz="5000" b="1" dirty="0">
                <a:latin typeface="+mj-ea"/>
                <a:ea typeface="+mj-ea"/>
              </a:rPr>
              <a:t>诱</a:t>
            </a:r>
            <a:r>
              <a:rPr lang="zh-CN" altLang="en-US" sz="5000" b="1" dirty="0" smtClean="0">
                <a:latin typeface="+mj-ea"/>
                <a:ea typeface="+mj-ea"/>
              </a:rPr>
              <a:t>拐</a:t>
            </a:r>
            <a:endParaRPr lang="en-MY" sz="5000" b="1" dirty="0">
              <a:latin typeface="+mj-ea"/>
              <a:ea typeface="+mj-ea"/>
            </a:endParaRPr>
          </a:p>
        </p:txBody>
      </p:sp>
      <p:pic>
        <p:nvPicPr>
          <p:cNvPr id="3" name="Picture 2" descr="Joseph-sold-4-blog-post-300x18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1857364"/>
            <a:ext cx="6643734" cy="41191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7207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728"/>
            <a:ext cx="9144000" cy="46874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0100" y="5429264"/>
            <a:ext cx="69910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 smtClean="0"/>
              <a:t>自由人、半自由人、奴隶</a:t>
            </a:r>
            <a:endParaRPr lang="en-MY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0px-Stela_of_Ur-Nammu_detai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082" y="285728"/>
            <a:ext cx="5588000" cy="4330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20906" y="4786322"/>
            <a:ext cx="570861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800" b="1" dirty="0"/>
              <a:t>吾珥</a:t>
            </a:r>
            <a:r>
              <a:rPr lang="en-US" altLang="zh-CN" sz="4800" b="1" dirty="0"/>
              <a:t>——</a:t>
            </a:r>
            <a:r>
              <a:rPr lang="zh-CN" altLang="en-US" sz="4800" b="1" dirty="0"/>
              <a:t>拿姆法</a:t>
            </a:r>
            <a:r>
              <a:rPr lang="zh-CN" altLang="en-US" sz="4800" b="1" dirty="0" smtClean="0"/>
              <a:t>典</a:t>
            </a:r>
            <a:endParaRPr lang="en-US" altLang="zh-CN" sz="4800" b="1" dirty="0" smtClean="0"/>
          </a:p>
          <a:p>
            <a:pPr algn="ctr"/>
            <a:r>
              <a:rPr lang="zh-CN" altLang="en-US" sz="4800" b="1" dirty="0" smtClean="0"/>
              <a:t>（</a:t>
            </a:r>
            <a:r>
              <a:rPr lang="en-US" sz="4800" b="1" dirty="0"/>
              <a:t>Ur-</a:t>
            </a:r>
            <a:r>
              <a:rPr lang="en-US" sz="4800" b="1" dirty="0" err="1"/>
              <a:t>Nammu</a:t>
            </a:r>
            <a:r>
              <a:rPr lang="en-US" sz="4800" b="1" dirty="0"/>
              <a:t> Code</a:t>
            </a:r>
            <a:r>
              <a:rPr lang="zh-CN" altLang="en-US" sz="4800" b="1" dirty="0" smtClean="0"/>
              <a:t>）</a:t>
            </a:r>
            <a:endParaRPr lang="en-MY" sz="4800" b="1" dirty="0"/>
          </a:p>
        </p:txBody>
      </p:sp>
      <p:pic>
        <p:nvPicPr>
          <p:cNvPr id="4" name="Picture 3" descr="KING-HAMMURAB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42852"/>
            <a:ext cx="8478274" cy="49101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4414" y="5000636"/>
            <a:ext cx="6708889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zh-CN" altLang="en-US" sz="4800" b="1" dirty="0">
                <a:latin typeface="宋体" pitchFamily="2" charset="-122"/>
                <a:ea typeface="宋体" pitchFamily="2" charset="-122"/>
              </a:rPr>
              <a:t>汉默穆拉比法</a:t>
            </a:r>
            <a:r>
              <a:rPr lang="zh-CN" altLang="en-US" sz="4800" b="1" dirty="0" smtClean="0">
                <a:latin typeface="宋体" pitchFamily="2" charset="-122"/>
                <a:ea typeface="宋体" pitchFamily="2" charset="-122"/>
              </a:rPr>
              <a:t>典</a:t>
            </a:r>
            <a:endParaRPr lang="en-US" altLang="zh-CN" sz="4800" b="1" dirty="0" smtClean="0">
              <a:latin typeface="宋体" pitchFamily="2" charset="-122"/>
              <a:ea typeface="宋体" pitchFamily="2" charset="-122"/>
            </a:endParaRPr>
          </a:p>
          <a:p>
            <a:pPr algn="ctr"/>
            <a:r>
              <a:rPr lang="zh-CN" altLang="en-US" sz="4800" b="1" dirty="0" smtClean="0">
                <a:latin typeface="宋体" pitchFamily="2" charset="-122"/>
                <a:ea typeface="宋体" pitchFamily="2" charset="-122"/>
              </a:rPr>
              <a:t>（</a:t>
            </a:r>
            <a:r>
              <a:rPr lang="en-US" sz="4800" b="1" dirty="0">
                <a:latin typeface="宋体" pitchFamily="2" charset="-122"/>
                <a:ea typeface="宋体" pitchFamily="2" charset="-122"/>
              </a:rPr>
              <a:t>Code of Hammurabi</a:t>
            </a:r>
            <a:r>
              <a:rPr lang="zh-CN" altLang="en-US" sz="4800" b="1" dirty="0">
                <a:latin typeface="宋体" pitchFamily="2" charset="-122"/>
                <a:ea typeface="宋体" pitchFamily="2" charset="-122"/>
              </a:rPr>
              <a:t>）</a:t>
            </a:r>
            <a:endParaRPr lang="en-MY" sz="4800" b="1" dirty="0"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" y="142852"/>
            <a:ext cx="9144031" cy="50416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8438" y="5357826"/>
            <a:ext cx="76097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 smtClean="0"/>
              <a:t>旧约记录以色列本源和发</a:t>
            </a:r>
            <a:r>
              <a:rPr lang="zh-CN" altLang="en-US" sz="4800" b="1" dirty="0"/>
              <a:t>展</a:t>
            </a:r>
            <a:endParaRPr lang="en-MY" alt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5883"/>
            <a:ext cx="2130713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6000" b="1" spc="100" dirty="0" smtClean="0">
                <a:ln w="18000">
                  <a:solidFill>
                    <a:schemeClr val="tx1"/>
                  </a:solidFill>
                  <a:prstDash val="solid"/>
                </a:ln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前  言</a:t>
            </a:r>
            <a:endParaRPr lang="en-US" sz="6000" b="1" spc="100" dirty="0">
              <a:ln w="18000">
                <a:solidFill>
                  <a:schemeClr val="tx1"/>
                </a:solidFill>
                <a:prstDash val="solid"/>
              </a:ln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4" name="Picture 3" descr="bibl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6" y="4589118"/>
            <a:ext cx="2396601" cy="2268882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571472" y="785794"/>
            <a:ext cx="8429684" cy="4429156"/>
          </a:xfrm>
          <a:prstGeom prst="wedgeEllipseCallout">
            <a:avLst>
              <a:gd name="adj1" fmla="val -31558"/>
              <a:gd name="adj2" fmla="val 5424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7" name="Rectangle 6"/>
          <p:cNvSpPr/>
          <p:nvPr/>
        </p:nvSpPr>
        <p:spPr>
          <a:xfrm>
            <a:off x="1928794" y="1357298"/>
            <a:ext cx="621510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5000" b="1" dirty="0" smtClean="0"/>
              <a:t>《</a:t>
            </a:r>
            <a:r>
              <a:rPr lang="zh-CN" altLang="en-US" sz="5000" b="1" dirty="0" smtClean="0"/>
              <a:t>罗马书</a:t>
            </a:r>
            <a:r>
              <a:rPr lang="en-US" altLang="zh-CN" sz="5000" b="1" dirty="0" smtClean="0"/>
              <a:t>》3:23</a:t>
            </a:r>
            <a:endParaRPr lang="en-MY" sz="5000" b="1" dirty="0" smtClean="0"/>
          </a:p>
          <a:p>
            <a:endParaRPr lang="en-US" altLang="zh-CN" sz="5000" b="1" dirty="0" smtClean="0"/>
          </a:p>
          <a:p>
            <a:r>
              <a:rPr lang="zh-CN" altLang="en-US" sz="5000" b="1" dirty="0" smtClean="0"/>
              <a:t>“因为世人都犯了罪，</a:t>
            </a:r>
            <a:endParaRPr lang="en-US" altLang="zh-CN" sz="5000" b="1" dirty="0" smtClean="0"/>
          </a:p>
          <a:p>
            <a:r>
              <a:rPr lang="zh-CN" altLang="en-US" sz="5000" b="1" dirty="0" smtClean="0"/>
              <a:t>亏缺了神的荣耀。”</a:t>
            </a:r>
            <a:endParaRPr lang="en-US" altLang="zh-CN" sz="5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8077d2945e8c655f1d43a55171d9a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6" y="0"/>
            <a:ext cx="560348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00760" y="4500570"/>
            <a:ext cx="25010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/>
              <a:t>神透过摩西</a:t>
            </a:r>
            <a:endParaRPr lang="en-US" altLang="zh-CN" sz="3600" b="1" dirty="0" smtClean="0"/>
          </a:p>
          <a:p>
            <a:r>
              <a:rPr lang="zh-CN" altLang="en-US" sz="3600" b="1" dirty="0" smtClean="0"/>
              <a:t>颁布律法</a:t>
            </a:r>
            <a:endParaRPr lang="en-MY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24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43240" y="2285992"/>
            <a:ext cx="4711546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CN" altLang="en-US" sz="5400" b="1" dirty="0" smtClean="0">
                <a:latin typeface="+mj-ea"/>
                <a:ea typeface="+mj-ea"/>
              </a:rPr>
              <a:t>出埃及记 </a:t>
            </a:r>
            <a:r>
              <a:rPr lang="en-US" altLang="zh-CN" sz="5400" b="1" dirty="0" smtClean="0">
                <a:latin typeface="+mj-ea"/>
                <a:ea typeface="+mj-ea"/>
              </a:rPr>
              <a:t>21</a:t>
            </a:r>
            <a:r>
              <a:rPr lang="zh-CN" altLang="en-US" sz="5400" b="1" dirty="0" smtClean="0">
                <a:latin typeface="+mj-ea"/>
                <a:ea typeface="+mj-ea"/>
              </a:rPr>
              <a:t>章</a:t>
            </a:r>
            <a:endParaRPr lang="en-MY" sz="5400" b="1" dirty="0">
              <a:latin typeface="+mj-ea"/>
              <a:ea typeface="+mj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4414" y="857232"/>
            <a:ext cx="4015843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CN" altLang="en-US" sz="5400" b="1" dirty="0" smtClean="0">
                <a:latin typeface="+mj-ea"/>
                <a:ea typeface="+mj-ea"/>
              </a:rPr>
              <a:t>利未记 </a:t>
            </a:r>
            <a:r>
              <a:rPr lang="en-US" altLang="zh-CN" sz="5400" b="1" dirty="0" smtClean="0">
                <a:latin typeface="+mj-ea"/>
                <a:ea typeface="+mj-ea"/>
              </a:rPr>
              <a:t>25</a:t>
            </a:r>
            <a:r>
              <a:rPr lang="zh-CN" altLang="en-US" sz="5400" b="1" dirty="0" smtClean="0">
                <a:latin typeface="+mj-ea"/>
                <a:ea typeface="+mj-ea"/>
              </a:rPr>
              <a:t>章</a:t>
            </a:r>
            <a:endParaRPr lang="en-MY" sz="5400" b="1" dirty="0">
              <a:latin typeface="+mj-ea"/>
              <a:ea typeface="+mj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6314" y="4000504"/>
            <a:ext cx="4015843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latin typeface="+mj-ea"/>
                <a:ea typeface="+mj-ea"/>
              </a:rPr>
              <a:t>申</a:t>
            </a:r>
            <a:r>
              <a:rPr lang="zh-CN" altLang="en-US" sz="5400" b="1" dirty="0" smtClean="0">
                <a:latin typeface="+mj-ea"/>
                <a:ea typeface="+mj-ea"/>
              </a:rPr>
              <a:t>命记 </a:t>
            </a:r>
            <a:r>
              <a:rPr lang="en-US" altLang="zh-CN" sz="5400" b="1" dirty="0" smtClean="0">
                <a:latin typeface="+mj-ea"/>
                <a:ea typeface="+mj-ea"/>
              </a:rPr>
              <a:t>15</a:t>
            </a:r>
            <a:r>
              <a:rPr lang="zh-CN" altLang="en-US" sz="5400" b="1" dirty="0" smtClean="0">
                <a:latin typeface="+mj-ea"/>
                <a:ea typeface="+mj-ea"/>
              </a:rPr>
              <a:t>章</a:t>
            </a:r>
            <a:endParaRPr lang="en-MY" sz="5400" b="1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214346" y="55883"/>
            <a:ext cx="8824852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6000" b="1" spc="100" dirty="0" smtClean="0">
                <a:ln w="18000">
                  <a:solidFill>
                    <a:schemeClr val="tx1"/>
                  </a:solidFill>
                  <a:prstDash val="solid"/>
                </a:ln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（二）新约对奴隶的态度</a:t>
            </a:r>
            <a:endParaRPr lang="en-US" sz="6000" b="1" spc="100" dirty="0">
              <a:ln w="18000">
                <a:solidFill>
                  <a:schemeClr val="tx1"/>
                </a:solidFill>
                <a:prstDash val="solid"/>
              </a:ln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428736"/>
            <a:ext cx="6311343" cy="8617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5000" b="1" dirty="0" smtClean="0">
                <a:latin typeface="+mj-ea"/>
                <a:ea typeface="+mj-ea"/>
              </a:rPr>
              <a:t>1.</a:t>
            </a:r>
            <a:r>
              <a:rPr lang="zh-CN" altLang="en-US" sz="5000" b="1" dirty="0" smtClean="0">
                <a:latin typeface="+mj-ea"/>
                <a:ea typeface="+mj-ea"/>
              </a:rPr>
              <a:t>新约时代奴隶状况</a:t>
            </a:r>
            <a:r>
              <a:rPr lang="en-US" altLang="zh-CN" sz="5000" b="1" dirty="0" smtClean="0">
                <a:latin typeface="+mj-ea"/>
                <a:ea typeface="+mj-ea"/>
              </a:rPr>
              <a:t> </a:t>
            </a:r>
            <a:endParaRPr lang="en-MY" sz="5000" b="1" dirty="0">
              <a:latin typeface="+mj-ea"/>
              <a:ea typeface="+mj-ea"/>
            </a:endParaRPr>
          </a:p>
        </p:txBody>
      </p:sp>
      <p:pic>
        <p:nvPicPr>
          <p:cNvPr id="5" name="Picture 4" descr="314837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2500306"/>
            <a:ext cx="6160954" cy="43195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7158" y="500042"/>
            <a:ext cx="852348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/>
              <a:t>《</a:t>
            </a:r>
            <a:r>
              <a:rPr lang="zh-CN" altLang="en-US" sz="3600" b="1" dirty="0"/>
              <a:t>林前</a:t>
            </a:r>
            <a:r>
              <a:rPr lang="en-US" altLang="zh-CN" sz="3600" b="1" dirty="0"/>
              <a:t>》</a:t>
            </a:r>
            <a:r>
              <a:rPr lang="en-US" sz="3600" b="1" dirty="0"/>
              <a:t>7:21-22</a:t>
            </a:r>
            <a:r>
              <a:rPr lang="zh-CN" altLang="en-US" sz="3600" b="1" dirty="0" smtClean="0"/>
              <a:t>：</a:t>
            </a:r>
            <a:endParaRPr lang="en-US" altLang="zh-CN" sz="3600" b="1" dirty="0" smtClean="0"/>
          </a:p>
          <a:p>
            <a:endParaRPr lang="en-US" altLang="zh-CN" sz="3600" b="1" dirty="0" smtClean="0"/>
          </a:p>
          <a:p>
            <a:r>
              <a:rPr lang="zh-CN" altLang="en-US" sz="3600" b="1" dirty="0" smtClean="0"/>
              <a:t>“</a:t>
            </a:r>
            <a:r>
              <a:rPr lang="zh-CN" altLang="en-US" sz="3600" b="1" dirty="0"/>
              <a:t>你是作奴隶蒙召的吗？不要因此忧虑</a:t>
            </a:r>
            <a:r>
              <a:rPr lang="zh-CN" altLang="en-US" sz="3600" b="1" dirty="0" smtClean="0"/>
              <a:t>。</a:t>
            </a:r>
            <a:endParaRPr lang="en-US" altLang="zh-CN" sz="3600" b="1" dirty="0" smtClean="0"/>
          </a:p>
          <a:p>
            <a:r>
              <a:rPr lang="zh-CN" altLang="en-US" sz="3600" b="1" dirty="0" smtClean="0"/>
              <a:t>若</a:t>
            </a:r>
            <a:r>
              <a:rPr lang="zh-CN" altLang="en-US" sz="3600" b="1" dirty="0"/>
              <a:t>能以自由，就求自由更好</a:t>
            </a:r>
            <a:r>
              <a:rPr lang="zh-CN" altLang="en-US" sz="3600" b="1" dirty="0" smtClean="0"/>
              <a:t>。</a:t>
            </a:r>
            <a:endParaRPr lang="en-US" altLang="zh-CN" sz="3600" b="1" dirty="0" smtClean="0"/>
          </a:p>
          <a:p>
            <a:r>
              <a:rPr lang="zh-CN" altLang="en-US" sz="3600" b="1" dirty="0" smtClean="0"/>
              <a:t>因</a:t>
            </a:r>
            <a:r>
              <a:rPr lang="zh-CN" altLang="en-US" sz="3600" b="1" dirty="0"/>
              <a:t>为作奴仆蒙召于主的</a:t>
            </a:r>
            <a:r>
              <a:rPr lang="zh-CN" altLang="en-US" sz="3600" b="1" dirty="0" smtClean="0"/>
              <a:t>，</a:t>
            </a:r>
            <a:endParaRPr lang="en-US" altLang="zh-CN" sz="3600" b="1" dirty="0" smtClean="0"/>
          </a:p>
          <a:p>
            <a:r>
              <a:rPr lang="zh-CN" altLang="en-US" sz="3600" b="1" dirty="0" smtClean="0"/>
              <a:t>就</a:t>
            </a:r>
            <a:r>
              <a:rPr lang="zh-CN" altLang="en-US" sz="3600" b="1" dirty="0"/>
              <a:t>是主所释放的人</a:t>
            </a:r>
            <a:r>
              <a:rPr lang="zh-CN" altLang="en-US" sz="3600" b="1" dirty="0" smtClean="0"/>
              <a:t>；</a:t>
            </a:r>
            <a:endParaRPr lang="en-US" altLang="zh-CN" sz="3600" b="1" dirty="0" smtClean="0"/>
          </a:p>
          <a:p>
            <a:r>
              <a:rPr lang="zh-CN" altLang="en-US" sz="3600" b="1" dirty="0" smtClean="0"/>
              <a:t>作</a:t>
            </a:r>
            <a:r>
              <a:rPr lang="zh-CN" altLang="en-US" sz="3600" b="1" dirty="0"/>
              <a:t>自由之人蒙召的，就是基督的奴仆。”</a:t>
            </a:r>
            <a:endParaRPr lang="en-MY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ilemon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428604"/>
            <a:ext cx="5810290" cy="43577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57554" y="5214950"/>
            <a:ext cx="25026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 dirty="0" smtClean="0"/>
              <a:t>腓利门</a:t>
            </a:r>
            <a:endParaRPr lang="en-MY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2844" y="0"/>
            <a:ext cx="8106706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 smtClean="0"/>
              <a:t>《</a:t>
            </a:r>
            <a:r>
              <a:rPr lang="zh-CN" altLang="en-US" sz="4400" b="1" dirty="0"/>
              <a:t>西</a:t>
            </a:r>
            <a:r>
              <a:rPr lang="en-US" altLang="zh-CN" sz="4400" b="1" dirty="0"/>
              <a:t>》</a:t>
            </a:r>
            <a:r>
              <a:rPr lang="en-US" sz="4400" b="1" dirty="0" smtClean="0"/>
              <a:t>3:11</a:t>
            </a:r>
          </a:p>
          <a:p>
            <a:endParaRPr lang="en-US" sz="4400" b="1" dirty="0" smtClean="0"/>
          </a:p>
          <a:p>
            <a:r>
              <a:rPr lang="zh-CN" altLang="en-US" sz="4400" b="1" dirty="0" smtClean="0"/>
              <a:t>“</a:t>
            </a:r>
            <a:r>
              <a:rPr lang="zh-CN" altLang="en-US" sz="4400" b="1" dirty="0"/>
              <a:t>在此并不分希腊人</a:t>
            </a:r>
            <a:r>
              <a:rPr lang="zh-CN" altLang="en-US" sz="4400" b="1" dirty="0" smtClean="0"/>
              <a:t>、犹</a:t>
            </a:r>
            <a:r>
              <a:rPr lang="zh-CN" altLang="en-US" sz="4400" b="1" dirty="0"/>
              <a:t>太人</a:t>
            </a:r>
            <a:r>
              <a:rPr lang="zh-CN" altLang="en-US" sz="4400" b="1" dirty="0" smtClean="0"/>
              <a:t>、</a:t>
            </a:r>
            <a:endParaRPr lang="en-US" altLang="zh-CN" sz="4400" b="1" dirty="0" smtClean="0"/>
          </a:p>
          <a:p>
            <a:r>
              <a:rPr lang="zh-CN" altLang="en-US" sz="4400" b="1" dirty="0" smtClean="0"/>
              <a:t>受</a:t>
            </a:r>
            <a:r>
              <a:rPr lang="zh-CN" altLang="en-US" sz="4400" b="1" dirty="0"/>
              <a:t>割礼的、未受割礼的</a:t>
            </a:r>
            <a:r>
              <a:rPr lang="zh-CN" altLang="en-US" sz="4400" b="1" dirty="0" smtClean="0"/>
              <a:t>、</a:t>
            </a:r>
            <a:endParaRPr lang="en-US" altLang="zh-CN" sz="4400" b="1" dirty="0" smtClean="0"/>
          </a:p>
          <a:p>
            <a:r>
              <a:rPr lang="zh-CN" altLang="en-US" sz="4400" b="1" dirty="0" smtClean="0"/>
              <a:t>化</a:t>
            </a:r>
            <a:r>
              <a:rPr lang="zh-CN" altLang="en-US" sz="4400" b="1" dirty="0"/>
              <a:t>外人</a:t>
            </a:r>
            <a:r>
              <a:rPr lang="zh-CN" altLang="en-US" sz="4400" b="1" dirty="0" smtClean="0"/>
              <a:t>、西</a:t>
            </a:r>
            <a:r>
              <a:rPr lang="zh-CN" altLang="en-US" sz="4400" b="1" dirty="0"/>
              <a:t>古提人</a:t>
            </a:r>
            <a:r>
              <a:rPr lang="zh-CN" altLang="en-US" sz="4400" b="1" dirty="0" smtClean="0"/>
              <a:t>、</a:t>
            </a:r>
            <a:endParaRPr lang="en-US" altLang="zh-CN" sz="4400" b="1" dirty="0" smtClean="0"/>
          </a:p>
          <a:p>
            <a:r>
              <a:rPr lang="zh-CN" altLang="en-US" sz="4400" b="1" dirty="0" smtClean="0"/>
              <a:t>为</a:t>
            </a:r>
            <a:r>
              <a:rPr lang="zh-CN" altLang="en-US" sz="4400" b="1" dirty="0"/>
              <a:t>奴的、自主的</a:t>
            </a:r>
            <a:r>
              <a:rPr lang="zh-CN" altLang="en-US" sz="4400" b="1" dirty="0" smtClean="0"/>
              <a:t>，</a:t>
            </a:r>
            <a:endParaRPr lang="en-US" altLang="zh-CN" sz="4400" b="1" dirty="0" smtClean="0"/>
          </a:p>
          <a:p>
            <a:r>
              <a:rPr lang="zh-CN" altLang="en-US" sz="4400" b="1" dirty="0" smtClean="0"/>
              <a:t>惟</a:t>
            </a:r>
            <a:r>
              <a:rPr lang="zh-CN" altLang="en-US" sz="4400" b="1" dirty="0"/>
              <a:t>有基督是包括一切</a:t>
            </a:r>
            <a:r>
              <a:rPr lang="zh-CN" altLang="en-US" sz="4400" b="1" dirty="0" smtClean="0"/>
              <a:t>，</a:t>
            </a:r>
            <a:endParaRPr lang="en-US" altLang="zh-CN" sz="4400" b="1" dirty="0" smtClean="0"/>
          </a:p>
          <a:p>
            <a:r>
              <a:rPr lang="zh-CN" altLang="en-US" sz="4400" b="1" dirty="0" smtClean="0"/>
              <a:t>又</a:t>
            </a:r>
            <a:r>
              <a:rPr lang="zh-CN" altLang="en-US" sz="4400" b="1" dirty="0"/>
              <a:t>住在各人之内。”</a:t>
            </a:r>
            <a:endParaRPr lang="en-MY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a_angelico_arrest659x66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942"/>
            <a:ext cx="5244380" cy="61436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57884" y="3357562"/>
            <a:ext cx="290816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/>
              <a:t>大祭司</a:t>
            </a:r>
            <a:endParaRPr lang="en-US" altLang="zh-CN" sz="4000" b="1" dirty="0" smtClean="0"/>
          </a:p>
          <a:p>
            <a:r>
              <a:rPr lang="en-US" altLang="zh-CN" sz="4000" b="1" dirty="0" smtClean="0"/>
              <a:t>《</a:t>
            </a:r>
            <a:r>
              <a:rPr lang="zh-CN" altLang="en-US" sz="4000" b="1" dirty="0" smtClean="0"/>
              <a:t>太</a:t>
            </a:r>
            <a:r>
              <a:rPr lang="en-US" altLang="zh-CN" sz="4000" b="1" dirty="0" smtClean="0"/>
              <a:t>》26:51</a:t>
            </a:r>
            <a:endParaRPr lang="en-MY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128607" y="142852"/>
            <a:ext cx="43011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/>
              <a:t>新约中的奴</a:t>
            </a:r>
            <a:r>
              <a:rPr lang="zh-CN" altLang="en-US" sz="4000" b="1" dirty="0"/>
              <a:t>隶</a:t>
            </a:r>
            <a:r>
              <a:rPr lang="zh-CN" altLang="en-US" sz="4000" b="1" dirty="0" smtClean="0"/>
              <a:t>主：</a:t>
            </a:r>
            <a:endParaRPr lang="en-MY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43702" y="4214818"/>
            <a:ext cx="238879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/>
              <a:t>百夫长</a:t>
            </a:r>
            <a:endParaRPr lang="en-US" altLang="zh-CN" sz="4000" b="1" dirty="0" smtClean="0"/>
          </a:p>
          <a:p>
            <a:r>
              <a:rPr lang="en-US" altLang="zh-CN" sz="4000" b="1" dirty="0" smtClean="0"/>
              <a:t>《</a:t>
            </a:r>
            <a:r>
              <a:rPr lang="zh-CN" altLang="en-US" sz="4000" b="1" dirty="0"/>
              <a:t>路</a:t>
            </a:r>
            <a:r>
              <a:rPr lang="en-US" altLang="zh-CN" sz="4000" b="1" dirty="0" smtClean="0"/>
              <a:t>》7:2</a:t>
            </a:r>
            <a:endParaRPr lang="en-MY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35098"/>
            <a:ext cx="43011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/>
              <a:t>新约中的奴</a:t>
            </a:r>
            <a:r>
              <a:rPr lang="zh-CN" altLang="en-US" sz="4000" b="1" dirty="0"/>
              <a:t>隶</a:t>
            </a:r>
            <a:r>
              <a:rPr lang="zh-CN" altLang="en-US" sz="4000" b="1" dirty="0" smtClean="0"/>
              <a:t>主：</a:t>
            </a:r>
            <a:endParaRPr lang="en-MY" sz="4000" b="1" dirty="0"/>
          </a:p>
        </p:txBody>
      </p:sp>
      <p:pic>
        <p:nvPicPr>
          <p:cNvPr id="5" name="Picture 4" descr="jesus-and-the-centur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314466"/>
            <a:ext cx="5695950" cy="4400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-Parables-of-Jesus-600x4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642918"/>
            <a:ext cx="6429420" cy="4286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1538" y="5429264"/>
            <a:ext cx="68739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/>
              <a:t>耶稣常以奴仆作为比喻的题材</a:t>
            </a:r>
            <a:endParaRPr lang="en-MY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ttonculture-187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2900"/>
            <a:ext cx="9144000" cy="63550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5984" y="6227058"/>
            <a:ext cx="468910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500" b="1" dirty="0" smtClean="0"/>
              <a:t>耕种，受雇于乡间庄园</a:t>
            </a:r>
            <a:endParaRPr lang="en-MY" sz="3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5400000" flipV="1">
            <a:off x="1457300" y="3171820"/>
            <a:ext cx="6215106" cy="5857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" name="Rectangle 2"/>
          <p:cNvSpPr/>
          <p:nvPr/>
        </p:nvSpPr>
        <p:spPr>
          <a:xfrm>
            <a:off x="2071670" y="2071678"/>
            <a:ext cx="5072098" cy="5715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" name="TextBox 3"/>
          <p:cNvSpPr txBox="1"/>
          <p:nvPr/>
        </p:nvSpPr>
        <p:spPr>
          <a:xfrm>
            <a:off x="3214678" y="5643578"/>
            <a:ext cx="9573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 dirty="0" smtClean="0"/>
              <a:t>人</a:t>
            </a:r>
            <a:endParaRPr lang="en-MY" sz="6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143240" y="142852"/>
            <a:ext cx="9573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 dirty="0" smtClean="0"/>
              <a:t>神</a:t>
            </a:r>
            <a:endParaRPr lang="en-MY" sz="6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85786" y="2071678"/>
            <a:ext cx="9573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 dirty="0" smtClean="0"/>
              <a:t>人</a:t>
            </a:r>
            <a:endParaRPr lang="en-MY" sz="6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500958" y="2071678"/>
            <a:ext cx="9573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 dirty="0" smtClean="0"/>
              <a:t>人</a:t>
            </a:r>
            <a:endParaRPr lang="en-MY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4364d62a281ada0aaf266a6a1cb43c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90506"/>
            <a:ext cx="7894652" cy="59102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77301" y="6000768"/>
            <a:ext cx="333777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500" b="1" dirty="0" smtClean="0"/>
              <a:t>受雇于富裕家庭</a:t>
            </a:r>
            <a:endParaRPr lang="en-MY" sz="3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4655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285728"/>
            <a:ext cx="3830888" cy="2809318"/>
          </a:xfrm>
          <a:prstGeom prst="rect">
            <a:avLst/>
          </a:prstGeom>
        </p:spPr>
      </p:pic>
      <p:pic>
        <p:nvPicPr>
          <p:cNvPr id="4" name="Picture 3" descr="Antica-scuol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857232"/>
            <a:ext cx="4267952" cy="3462355"/>
          </a:xfrm>
          <a:prstGeom prst="rect">
            <a:avLst/>
          </a:prstGeom>
        </p:spPr>
      </p:pic>
      <p:pic>
        <p:nvPicPr>
          <p:cNvPr id="5" name="Picture 4" descr="ri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62" y="2995536"/>
            <a:ext cx="3151194" cy="3862464"/>
          </a:xfrm>
          <a:prstGeom prst="rect">
            <a:avLst/>
          </a:prstGeom>
        </p:spPr>
      </p:pic>
      <p:pic>
        <p:nvPicPr>
          <p:cNvPr id="7" name="Picture 6" descr="erasistrato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4935" y="2900343"/>
            <a:ext cx="4549031" cy="39576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PICTETU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85728"/>
            <a:ext cx="3857652" cy="48220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00496" y="5429264"/>
            <a:ext cx="492634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latin typeface="宋体" pitchFamily="2" charset="-122"/>
                <a:ea typeface="宋体" pitchFamily="2" charset="-122"/>
              </a:rPr>
              <a:t>伊比克德（</a:t>
            </a:r>
            <a:r>
              <a:rPr lang="en-US" sz="3200" b="1" dirty="0">
                <a:latin typeface="宋体" pitchFamily="2" charset="-122"/>
                <a:ea typeface="宋体" pitchFamily="2" charset="-122"/>
              </a:rPr>
              <a:t>Epictetus</a:t>
            </a:r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）</a:t>
            </a:r>
            <a:endParaRPr lang="en-US" altLang="zh-CN" sz="3200" b="1" dirty="0" smtClean="0">
              <a:latin typeface="宋体" pitchFamily="2" charset="-122"/>
              <a:ea typeface="宋体" pitchFamily="2" charset="-122"/>
            </a:endParaRPr>
          </a:p>
          <a:p>
            <a:r>
              <a:rPr lang="zh-CN" altLang="en-US" sz="3200" b="1" dirty="0">
                <a:latin typeface="宋体" pitchFamily="2" charset="-122"/>
                <a:ea typeface="宋体" pitchFamily="2" charset="-122"/>
              </a:rPr>
              <a:t>斯多亚派（</a:t>
            </a:r>
            <a:r>
              <a:rPr lang="en-US" sz="3200" b="1" dirty="0">
                <a:latin typeface="宋体" pitchFamily="2" charset="-122"/>
                <a:ea typeface="宋体" pitchFamily="2" charset="-122"/>
              </a:rPr>
              <a:t>Stoic</a:t>
            </a:r>
            <a:r>
              <a:rPr lang="zh-CN" altLang="en-US" sz="3200" b="1" dirty="0">
                <a:latin typeface="宋体" pitchFamily="2" charset="-122"/>
                <a:ea typeface="宋体" pitchFamily="2" charset="-122"/>
              </a:rPr>
              <a:t>）哲学家</a:t>
            </a:r>
            <a:endParaRPr lang="en-MY" sz="3200" b="1" dirty="0"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14346" y="55883"/>
            <a:ext cx="8824852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6000" b="1" spc="100" dirty="0" smtClean="0">
                <a:ln w="18000">
                  <a:solidFill>
                    <a:schemeClr val="tx1"/>
                  </a:solidFill>
                  <a:prstDash val="solid"/>
                </a:ln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（二）新约对奴隶的态度</a:t>
            </a:r>
            <a:endParaRPr lang="en-US" sz="6000" b="1" spc="100" dirty="0">
              <a:ln w="18000">
                <a:solidFill>
                  <a:schemeClr val="tx1"/>
                </a:solidFill>
                <a:prstDash val="solid"/>
              </a:ln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428736"/>
            <a:ext cx="5987537" cy="16312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5000" b="1" dirty="0">
                <a:latin typeface="+mj-ea"/>
                <a:ea typeface="+mj-ea"/>
              </a:rPr>
              <a:t>2</a:t>
            </a:r>
            <a:r>
              <a:rPr lang="en-US" altLang="zh-CN" sz="5000" b="1" dirty="0" smtClean="0">
                <a:latin typeface="+mj-ea"/>
                <a:ea typeface="+mj-ea"/>
              </a:rPr>
              <a:t>.</a:t>
            </a:r>
            <a:r>
              <a:rPr lang="zh-CN" altLang="en-US" sz="5000" b="1" dirty="0">
                <a:latin typeface="+mj-ea"/>
                <a:ea typeface="+mj-ea"/>
              </a:rPr>
              <a:t>不</a:t>
            </a:r>
            <a:r>
              <a:rPr lang="zh-CN" altLang="en-US" sz="5000" b="1" dirty="0" smtClean="0">
                <a:latin typeface="+mj-ea"/>
                <a:ea typeface="+mj-ea"/>
              </a:rPr>
              <a:t>是社会改革，</a:t>
            </a:r>
            <a:endParaRPr lang="en-US" altLang="zh-CN" sz="5000" b="1" dirty="0" smtClean="0">
              <a:latin typeface="+mj-ea"/>
              <a:ea typeface="+mj-ea"/>
            </a:endParaRPr>
          </a:p>
          <a:p>
            <a:r>
              <a:rPr lang="zh-CN" altLang="en-US" sz="5000" b="1" dirty="0" smtClean="0">
                <a:latin typeface="+mj-ea"/>
                <a:ea typeface="+mj-ea"/>
              </a:rPr>
              <a:t>  而是改变人际关系</a:t>
            </a:r>
            <a:endParaRPr lang="en-MY" sz="5000" b="1" dirty="0">
              <a:latin typeface="+mj-ea"/>
              <a:ea typeface="+mj-ea"/>
            </a:endParaRPr>
          </a:p>
        </p:txBody>
      </p:sp>
      <p:pic>
        <p:nvPicPr>
          <p:cNvPr id="4" name="Picture 3" descr="nations-saidaonli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800" y="3429000"/>
            <a:ext cx="3086100" cy="3086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ve-praying-in-chain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33594"/>
            <a:ext cx="6115093" cy="53956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27526" y="5715016"/>
            <a:ext cx="58448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/>
              <a:t>在奴隶制中改变人际关系</a:t>
            </a:r>
            <a:endParaRPr lang="en-MY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mblr_n8f5i1ECdK1s91yx0o1_12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"/>
            <a:ext cx="914400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27074" y="5715016"/>
            <a:ext cx="26597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 smtClean="0"/>
              <a:t>救恩信息</a:t>
            </a:r>
            <a:endParaRPr lang="en-MY" sz="4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71538" y="5741275"/>
            <a:ext cx="14221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 smtClean="0"/>
              <a:t>圣经</a:t>
            </a:r>
            <a:endParaRPr lang="en-MY" sz="4800" b="1" dirty="0"/>
          </a:p>
        </p:txBody>
      </p:sp>
      <p:sp>
        <p:nvSpPr>
          <p:cNvPr id="6" name="Right Arrow 5"/>
          <p:cNvSpPr/>
          <p:nvPr/>
        </p:nvSpPr>
        <p:spPr>
          <a:xfrm>
            <a:off x="3286116" y="6000768"/>
            <a:ext cx="1549912" cy="357166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ivil-war-quiz-662x5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39664"/>
            <a:ext cx="6143668" cy="54610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57356" y="5643578"/>
            <a:ext cx="53303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/>
              <a:t>南北美洲黑奴解放战争</a:t>
            </a:r>
            <a:endParaRPr lang="en-MY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00px-Abraham_Lincoln_November_186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" y="0"/>
            <a:ext cx="555866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43570" y="2143116"/>
            <a:ext cx="343235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/>
              <a:t>林肯</a:t>
            </a:r>
            <a:endParaRPr lang="en-US" altLang="zh-CN" sz="3600" b="1" dirty="0" smtClean="0"/>
          </a:p>
          <a:p>
            <a:r>
              <a:rPr lang="en-US" altLang="zh-CN" sz="3600" b="1" dirty="0" smtClean="0"/>
              <a:t>Abraham Lincoln</a:t>
            </a:r>
            <a:endParaRPr lang="en-US" altLang="zh-CN" sz="3600" b="1" dirty="0"/>
          </a:p>
          <a:p>
            <a:endParaRPr lang="en-US" altLang="zh-CN" sz="3600" b="1" dirty="0" smtClean="0"/>
          </a:p>
          <a:p>
            <a:r>
              <a:rPr lang="zh-CN" altLang="en-US" sz="3600" b="1" dirty="0" smtClean="0"/>
              <a:t>第</a:t>
            </a:r>
            <a:r>
              <a:rPr lang="en-US" altLang="zh-CN" sz="3600" b="1" dirty="0" smtClean="0"/>
              <a:t>16</a:t>
            </a:r>
            <a:r>
              <a:rPr lang="zh-CN" altLang="en-US" sz="3600" b="1" dirty="0" smtClean="0"/>
              <a:t>任美国总统</a:t>
            </a:r>
            <a:endParaRPr lang="en-MY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t0519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80000" cy="3670300"/>
          </a:xfrm>
          <a:prstGeom prst="rect">
            <a:avLst/>
          </a:prstGeom>
        </p:spPr>
      </p:pic>
      <p:sp>
        <p:nvSpPr>
          <p:cNvPr id="3" name="Cross 2"/>
          <p:cNvSpPr/>
          <p:nvPr/>
        </p:nvSpPr>
        <p:spPr>
          <a:xfrm rot="2031850">
            <a:off x="1025180" y="370678"/>
            <a:ext cx="2929954" cy="3033245"/>
          </a:xfrm>
          <a:prstGeom prst="plus">
            <a:avLst>
              <a:gd name="adj" fmla="val 3636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4" name="Picture 3" descr="W0201407206226721351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172" y="2000240"/>
            <a:ext cx="6572828" cy="39290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43372" y="5935824"/>
            <a:ext cx="48157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/>
              <a:t>中国第一所女校遗址</a:t>
            </a:r>
            <a:endParaRPr lang="en-MY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postle-paul-232x3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" y="0"/>
            <a:ext cx="530352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15074" y="2857496"/>
            <a:ext cx="22429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/>
              <a:t>使徒保罗</a:t>
            </a:r>
            <a:endParaRPr lang="en-MY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ppy-family-silhouette--300x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00716" cy="3667144"/>
          </a:xfrm>
          <a:prstGeom prst="rect">
            <a:avLst/>
          </a:prstGeom>
        </p:spPr>
      </p:pic>
      <p:pic>
        <p:nvPicPr>
          <p:cNvPr id="3" name="Picture 2" descr="big-societ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425" y="3189088"/>
            <a:ext cx="5543575" cy="3668936"/>
          </a:xfrm>
          <a:prstGeom prst="rect">
            <a:avLst/>
          </a:prstGeom>
        </p:spPr>
      </p:pic>
      <p:pic>
        <p:nvPicPr>
          <p:cNvPr id="4" name="Picture 3" descr="flags-of-the-world-185842221-300x3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108" y="642918"/>
            <a:ext cx="5214974" cy="5214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3042" y="5786454"/>
            <a:ext cx="58448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/>
              <a:t>信主</a:t>
            </a:r>
            <a:r>
              <a:rPr lang="zh-CN" altLang="en-US" sz="4000" b="1" dirty="0" smtClean="0"/>
              <a:t>后，人际关系会改变</a:t>
            </a:r>
            <a:endParaRPr lang="en-MY" sz="4000" b="1" dirty="0"/>
          </a:p>
        </p:txBody>
      </p:sp>
      <p:pic>
        <p:nvPicPr>
          <p:cNvPr id="5" name="Picture 4" descr="1-300x3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142852"/>
            <a:ext cx="5429288" cy="5429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nesimus-and-philemon-1-GoodSalt-prcas59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" y="642918"/>
            <a:ext cx="5882852" cy="55429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86446" y="2571744"/>
            <a:ext cx="342754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/>
              <a:t>“不再是奴仆”</a:t>
            </a:r>
            <a:endParaRPr lang="en-US" altLang="zh-CN" sz="3600" b="1" dirty="0" smtClean="0"/>
          </a:p>
          <a:p>
            <a:endParaRPr lang="en-US" sz="3600" b="1" dirty="0"/>
          </a:p>
          <a:p>
            <a:r>
              <a:rPr lang="en-US" altLang="zh-CN" sz="3600" b="1" dirty="0" smtClean="0"/>
              <a:t>《</a:t>
            </a:r>
            <a:r>
              <a:rPr lang="zh-CN" altLang="en-US" sz="3600" b="1" dirty="0" smtClean="0"/>
              <a:t>门</a:t>
            </a:r>
            <a:r>
              <a:rPr lang="en-US" altLang="zh-CN" sz="3600" b="1" dirty="0" smtClean="0"/>
              <a:t>》16a</a:t>
            </a:r>
            <a:endParaRPr lang="en-MY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risti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915" y="71414"/>
            <a:ext cx="8149014" cy="6643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14346" y="55883"/>
            <a:ext cx="8824852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6000" b="1" spc="100" dirty="0" smtClean="0">
                <a:ln w="18000">
                  <a:solidFill>
                    <a:schemeClr val="tx1"/>
                  </a:solidFill>
                  <a:prstDash val="solid"/>
                </a:ln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（二）新约对奴隶的态度</a:t>
            </a:r>
            <a:endParaRPr lang="en-US" sz="6000" b="1" spc="100" dirty="0">
              <a:ln w="18000">
                <a:solidFill>
                  <a:schemeClr val="tx1"/>
                </a:solidFill>
                <a:prstDash val="solid"/>
              </a:ln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428736"/>
            <a:ext cx="9533379" cy="8617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5000" b="1" dirty="0" smtClean="0">
                <a:latin typeface="+mj-ea"/>
                <a:ea typeface="+mj-ea"/>
              </a:rPr>
              <a:t>3.</a:t>
            </a:r>
            <a:r>
              <a:rPr lang="zh-CN" altLang="en-US" sz="5000" b="1" dirty="0" smtClean="0">
                <a:latin typeface="+mj-ea"/>
                <a:ea typeface="+mj-ea"/>
              </a:rPr>
              <a:t>耶稣在新约中关于奴隶的隐喻</a:t>
            </a:r>
            <a:r>
              <a:rPr lang="en-US" altLang="zh-CN" sz="5000" b="1" dirty="0" smtClean="0">
                <a:latin typeface="+mj-ea"/>
                <a:ea typeface="+mj-ea"/>
              </a:rPr>
              <a:t> </a:t>
            </a:r>
            <a:endParaRPr lang="en-MY" sz="5000" b="1" dirty="0">
              <a:latin typeface="+mj-ea"/>
              <a:ea typeface="+mj-ea"/>
            </a:endParaRPr>
          </a:p>
        </p:txBody>
      </p:sp>
      <p:pic>
        <p:nvPicPr>
          <p:cNvPr id="4" name="Picture 3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8751" y="3571876"/>
            <a:ext cx="3953513" cy="2643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4414" y="857232"/>
            <a:ext cx="5064207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latin typeface="+mj-ea"/>
                <a:ea typeface="+mj-ea"/>
              </a:rPr>
              <a:t>马太福音</a:t>
            </a:r>
            <a:r>
              <a:rPr lang="zh-CN" altLang="en-US" sz="5400" b="1" dirty="0" smtClean="0">
                <a:latin typeface="+mj-ea"/>
                <a:ea typeface="+mj-ea"/>
              </a:rPr>
              <a:t> </a:t>
            </a:r>
            <a:r>
              <a:rPr lang="en-US" altLang="zh-CN" sz="5400" b="1" dirty="0" smtClean="0">
                <a:latin typeface="+mj-ea"/>
                <a:ea typeface="+mj-ea"/>
              </a:rPr>
              <a:t>25:21</a:t>
            </a:r>
            <a:endParaRPr lang="en-MY" sz="5400" b="1" dirty="0">
              <a:latin typeface="+mj-ea"/>
              <a:ea typeface="+mj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488" y="2071678"/>
            <a:ext cx="6112571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latin typeface="+mj-ea"/>
                <a:ea typeface="+mj-ea"/>
              </a:rPr>
              <a:t>路加</a:t>
            </a:r>
            <a:r>
              <a:rPr lang="zh-CN" altLang="en-US" sz="5400" b="1" dirty="0" smtClean="0">
                <a:latin typeface="+mj-ea"/>
                <a:ea typeface="+mj-ea"/>
              </a:rPr>
              <a:t>福</a:t>
            </a:r>
            <a:r>
              <a:rPr lang="zh-CN" altLang="en-US" sz="5400" b="1" dirty="0">
                <a:latin typeface="+mj-ea"/>
                <a:ea typeface="+mj-ea"/>
              </a:rPr>
              <a:t>音</a:t>
            </a:r>
            <a:r>
              <a:rPr lang="zh-CN" altLang="en-US" sz="5400" b="1" dirty="0" smtClean="0">
                <a:latin typeface="+mj-ea"/>
                <a:ea typeface="+mj-ea"/>
              </a:rPr>
              <a:t> </a:t>
            </a:r>
            <a:r>
              <a:rPr lang="en-US" altLang="zh-CN" sz="5400" b="1" dirty="0" smtClean="0">
                <a:latin typeface="+mj-ea"/>
                <a:ea typeface="+mj-ea"/>
              </a:rPr>
              <a:t>12:35-48</a:t>
            </a:r>
            <a:endParaRPr lang="en-MY" sz="5400" b="1" dirty="0">
              <a:latin typeface="+mj-ea"/>
              <a:ea typeface="+mj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0430" y="3643314"/>
            <a:ext cx="5064207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latin typeface="+mj-ea"/>
                <a:ea typeface="+mj-ea"/>
              </a:rPr>
              <a:t>马可</a:t>
            </a:r>
            <a:r>
              <a:rPr lang="zh-CN" altLang="en-US" sz="5400" b="1" dirty="0" smtClean="0">
                <a:latin typeface="+mj-ea"/>
                <a:ea typeface="+mj-ea"/>
              </a:rPr>
              <a:t>福</a:t>
            </a:r>
            <a:r>
              <a:rPr lang="zh-CN" altLang="en-US" sz="5400" b="1" dirty="0">
                <a:latin typeface="+mj-ea"/>
                <a:ea typeface="+mj-ea"/>
              </a:rPr>
              <a:t>音</a:t>
            </a:r>
            <a:r>
              <a:rPr lang="zh-CN" altLang="en-US" sz="5400" b="1" dirty="0" smtClean="0">
                <a:latin typeface="+mj-ea"/>
                <a:ea typeface="+mj-ea"/>
              </a:rPr>
              <a:t> </a:t>
            </a:r>
            <a:r>
              <a:rPr lang="en-US" altLang="zh-CN" sz="5400" b="1" dirty="0" smtClean="0">
                <a:latin typeface="+mj-ea"/>
                <a:ea typeface="+mj-ea"/>
              </a:rPr>
              <a:t>13:34</a:t>
            </a:r>
            <a:endParaRPr lang="en-MY" sz="5400" b="1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86908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32" y="1692180"/>
            <a:ext cx="9446817" cy="25545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4000" b="1" dirty="0"/>
              <a:t>《</a:t>
            </a:r>
            <a:r>
              <a:rPr lang="zh-CN" altLang="en-US" sz="4000" b="1" dirty="0"/>
              <a:t>罗</a:t>
            </a:r>
            <a:r>
              <a:rPr lang="en-US" altLang="zh-CN" sz="4000" b="1" dirty="0"/>
              <a:t>》</a:t>
            </a:r>
            <a:r>
              <a:rPr lang="en-US" sz="4000" b="1" dirty="0"/>
              <a:t>10:9</a:t>
            </a:r>
            <a:r>
              <a:rPr lang="zh-CN" altLang="en-US" sz="4000" b="1" dirty="0" smtClean="0"/>
              <a:t>：</a:t>
            </a:r>
            <a:endParaRPr lang="en-US" altLang="zh-CN" sz="4000" b="1" dirty="0" smtClean="0"/>
          </a:p>
          <a:p>
            <a:endParaRPr lang="en-US" altLang="zh-CN" sz="4000" b="1" dirty="0" smtClean="0"/>
          </a:p>
          <a:p>
            <a:r>
              <a:rPr lang="zh-CN" altLang="en-US" sz="4000" b="1" dirty="0" smtClean="0"/>
              <a:t>“</a:t>
            </a:r>
            <a:r>
              <a:rPr lang="zh-CN" altLang="en-US" sz="4000" b="1" dirty="0"/>
              <a:t>你若口里认耶稣为主</a:t>
            </a:r>
            <a:r>
              <a:rPr lang="zh-CN" altLang="en-US" sz="4000" b="1" dirty="0" smtClean="0"/>
              <a:t>，</a:t>
            </a:r>
            <a:endParaRPr lang="en-US" altLang="zh-CN" sz="4000" b="1" dirty="0" smtClean="0"/>
          </a:p>
          <a:p>
            <a:r>
              <a:rPr lang="zh-CN" altLang="en-US" sz="4000" b="1" dirty="0" smtClean="0"/>
              <a:t>心</a:t>
            </a:r>
            <a:r>
              <a:rPr lang="zh-CN" altLang="en-US" sz="4000" b="1" dirty="0"/>
              <a:t>里</a:t>
            </a:r>
            <a:r>
              <a:rPr lang="zh-CN" altLang="en-US" sz="4000" b="1" dirty="0" smtClean="0"/>
              <a:t>信神</a:t>
            </a:r>
            <a:r>
              <a:rPr lang="zh-CN" altLang="en-US" sz="4000" b="1" dirty="0"/>
              <a:t>叫他从死里复活，就必得救。”</a:t>
            </a:r>
            <a:endParaRPr lang="en-MY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57554" y="857232"/>
            <a:ext cx="1313180" cy="144655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CN" altLang="en-US" sz="8800" dirty="0" smtClean="0"/>
              <a:t>主</a:t>
            </a:r>
            <a:endParaRPr lang="en-MY" sz="8800" dirty="0"/>
          </a:p>
        </p:txBody>
      </p:sp>
      <p:sp>
        <p:nvSpPr>
          <p:cNvPr id="4" name="TextBox 3"/>
          <p:cNvSpPr txBox="1"/>
          <p:nvPr/>
        </p:nvSpPr>
        <p:spPr>
          <a:xfrm>
            <a:off x="5357818" y="3214686"/>
            <a:ext cx="2031325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CN" altLang="en-US" sz="7200" dirty="0" smtClean="0"/>
              <a:t>奴隶</a:t>
            </a:r>
            <a:endParaRPr lang="en-MY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_kyrio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" y="142852"/>
            <a:ext cx="9001191" cy="33604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57620" y="4714884"/>
            <a:ext cx="1313180" cy="144655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CN" altLang="en-US" sz="8800" dirty="0" smtClean="0"/>
              <a:t>主</a:t>
            </a:r>
            <a:endParaRPr lang="en-MY" sz="8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7429552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despotēs</a:t>
            </a:r>
            <a:endParaRPr lang="en-MY" sz="10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14744" y="4857760"/>
            <a:ext cx="5643602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kyrios</a:t>
            </a:r>
            <a:endParaRPr lang="en-MY" sz="10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14942" y="1428736"/>
            <a:ext cx="29674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/>
              <a:t>绝</a:t>
            </a:r>
            <a:r>
              <a:rPr lang="zh-CN" altLang="en-US" sz="5400" b="1" dirty="0" smtClean="0"/>
              <a:t>对的主</a:t>
            </a:r>
            <a:endParaRPr lang="en-MY" sz="5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28662" y="4357694"/>
            <a:ext cx="43588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 smtClean="0"/>
              <a:t>最高权力的主</a:t>
            </a:r>
            <a:endParaRPr lang="en-MY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5720" y="190569"/>
            <a:ext cx="7668253" cy="452431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3600" b="1" dirty="0" smtClean="0"/>
              <a:t>《</a:t>
            </a:r>
            <a:r>
              <a:rPr lang="zh-CN" altLang="en-US" sz="3600" b="1" dirty="0" smtClean="0"/>
              <a:t>犹大书</a:t>
            </a:r>
            <a:r>
              <a:rPr lang="en-US" altLang="zh-CN" sz="3600" b="1" dirty="0" smtClean="0"/>
              <a:t>》</a:t>
            </a:r>
            <a:r>
              <a:rPr lang="zh-CN" altLang="en-US" sz="3600" b="1" dirty="0" smtClean="0"/>
              <a:t> </a:t>
            </a:r>
            <a:r>
              <a:rPr lang="en-US" altLang="zh-CN" sz="3600" b="1" dirty="0" smtClean="0"/>
              <a:t>4</a:t>
            </a:r>
            <a:r>
              <a:rPr lang="zh-CN" altLang="en-US" sz="3600" b="1" dirty="0" smtClean="0"/>
              <a:t>：</a:t>
            </a:r>
            <a:endParaRPr lang="en-US" altLang="zh-CN" sz="3600" b="1" dirty="0" smtClean="0"/>
          </a:p>
          <a:p>
            <a:endParaRPr lang="en-US" altLang="zh-CN" sz="3600" b="1" dirty="0"/>
          </a:p>
          <a:p>
            <a:r>
              <a:rPr lang="zh-CN" altLang="en-US" sz="3600" b="1" dirty="0" smtClean="0"/>
              <a:t>“</a:t>
            </a:r>
            <a:r>
              <a:rPr lang="zh-CN" altLang="en-US" sz="3600" b="1" dirty="0"/>
              <a:t>因为有些人偷着进来</a:t>
            </a:r>
            <a:r>
              <a:rPr lang="zh-CN" altLang="en-US" sz="3600" b="1" dirty="0" smtClean="0"/>
              <a:t>，</a:t>
            </a:r>
            <a:endParaRPr lang="en-US" altLang="zh-CN" sz="3600" b="1" dirty="0" smtClean="0"/>
          </a:p>
          <a:p>
            <a:r>
              <a:rPr lang="zh-CN" altLang="en-US" sz="3600" b="1" dirty="0" smtClean="0"/>
              <a:t>就</a:t>
            </a:r>
            <a:r>
              <a:rPr lang="zh-CN" altLang="en-US" sz="3600" b="1" dirty="0"/>
              <a:t>是自古被定受刑罚的</a:t>
            </a:r>
            <a:r>
              <a:rPr lang="zh-CN" altLang="en-US" sz="3600" b="1" dirty="0" smtClean="0"/>
              <a:t>，</a:t>
            </a:r>
            <a:endParaRPr lang="en-US" altLang="zh-CN" sz="3600" b="1" dirty="0" smtClean="0"/>
          </a:p>
          <a:p>
            <a:r>
              <a:rPr lang="zh-CN" altLang="en-US" sz="3600" b="1" dirty="0" smtClean="0"/>
              <a:t>是</a:t>
            </a:r>
            <a:r>
              <a:rPr lang="zh-CN" altLang="en-US" sz="3600" b="1" dirty="0"/>
              <a:t>不虔诚的</a:t>
            </a:r>
            <a:r>
              <a:rPr lang="zh-CN" altLang="en-US" sz="3600" b="1" dirty="0" smtClean="0"/>
              <a:t>，</a:t>
            </a:r>
            <a:endParaRPr lang="en-US" altLang="zh-CN" sz="3600" b="1" dirty="0" smtClean="0"/>
          </a:p>
          <a:p>
            <a:r>
              <a:rPr lang="zh-CN" altLang="en-US" sz="3600" b="1" dirty="0" smtClean="0"/>
              <a:t>将</a:t>
            </a:r>
            <a:r>
              <a:rPr lang="zh-CN" altLang="en-US" sz="3600" b="1" dirty="0"/>
              <a:t>我们神的恩变作放纵情欲的机会</a:t>
            </a:r>
            <a:r>
              <a:rPr lang="zh-CN" altLang="en-US" sz="3600" b="1" dirty="0" smtClean="0"/>
              <a:t>，</a:t>
            </a:r>
            <a:endParaRPr lang="en-US" altLang="zh-CN" sz="3600" b="1" dirty="0" smtClean="0"/>
          </a:p>
          <a:p>
            <a:r>
              <a:rPr lang="zh-CN" altLang="en-US" sz="3600" b="1" dirty="0" smtClean="0"/>
              <a:t>并</a:t>
            </a:r>
            <a:r>
              <a:rPr lang="zh-CN" altLang="en-US" sz="3600" b="1" dirty="0"/>
              <a:t>且不认独一的主宰（</a:t>
            </a:r>
            <a:r>
              <a:rPr lang="en-US" sz="3600" b="1" dirty="0" err="1"/>
              <a:t>despotēs</a:t>
            </a:r>
            <a:r>
              <a:rPr lang="zh-CN" altLang="en-US" sz="3600" b="1" dirty="0"/>
              <a:t>）</a:t>
            </a:r>
            <a:r>
              <a:rPr lang="en-MY" sz="3600" b="1" dirty="0" smtClean="0"/>
              <a:t>──</a:t>
            </a:r>
          </a:p>
          <a:p>
            <a:r>
              <a:rPr lang="zh-CN" altLang="en-US" sz="3600" b="1" dirty="0" smtClean="0"/>
              <a:t>我</a:t>
            </a:r>
            <a:r>
              <a:rPr lang="zh-CN" altLang="en-US" sz="3600" b="1" dirty="0"/>
              <a:t>们主（</a:t>
            </a:r>
            <a:r>
              <a:rPr lang="en-US" sz="3600" b="1" dirty="0" err="1"/>
              <a:t>kyrios</a:t>
            </a:r>
            <a:r>
              <a:rPr lang="zh-CN" altLang="en-US" sz="3600" b="1" dirty="0"/>
              <a:t>）耶稣基督。”</a:t>
            </a:r>
            <a:endParaRPr lang="en-MY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57554" y="5214950"/>
            <a:ext cx="25026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 dirty="0" smtClean="0"/>
              <a:t>奴隶制</a:t>
            </a:r>
            <a:endParaRPr lang="en-MY" sz="6000" b="1" dirty="0"/>
          </a:p>
        </p:txBody>
      </p:sp>
      <p:pic>
        <p:nvPicPr>
          <p:cNvPr id="4" name="Picture 3" descr="images (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142852"/>
            <a:ext cx="4857783" cy="48577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ve-of-christ-doulos-block-letters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642918"/>
            <a:ext cx="8219666" cy="33575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28992" y="4714884"/>
            <a:ext cx="188384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 b="1" dirty="0" smtClean="0"/>
              <a:t>奴隶</a:t>
            </a:r>
            <a:endParaRPr lang="en-MY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umblr_mqc5kvwYvO1szek7zo1_12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0119" y="142876"/>
            <a:ext cx="9295589" cy="6572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ve-of-chri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90444"/>
            <a:ext cx="2928926" cy="22675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7915" y="68025"/>
            <a:ext cx="44855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/>
              <a:t>被拣选的（彼前</a:t>
            </a:r>
            <a:r>
              <a:rPr lang="en-US" altLang="zh-CN" sz="3600" b="1" dirty="0" smtClean="0"/>
              <a:t>2:9</a:t>
            </a:r>
            <a:r>
              <a:rPr lang="zh-CN" altLang="en-US" sz="3600" b="1" dirty="0" smtClean="0"/>
              <a:t>）</a:t>
            </a:r>
            <a:endParaRPr lang="en-MY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-32" y="714356"/>
            <a:ext cx="49487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/>
              <a:t>被买赎来的（彼后</a:t>
            </a:r>
            <a:r>
              <a:rPr lang="en-US" altLang="zh-CN" sz="3600" b="1" dirty="0"/>
              <a:t>2:1</a:t>
            </a:r>
            <a:r>
              <a:rPr lang="zh-CN" altLang="en-US" sz="3600" b="1" dirty="0"/>
              <a:t>）</a:t>
            </a:r>
            <a:endParaRPr lang="en-MY" alt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357686" y="1357298"/>
            <a:ext cx="47195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/>
              <a:t>被主拥有的（多</a:t>
            </a:r>
            <a:r>
              <a:rPr lang="en-US" altLang="zh-CN" sz="3600" b="1" dirty="0"/>
              <a:t>2:14</a:t>
            </a:r>
            <a:r>
              <a:rPr lang="zh-CN" altLang="en-US" sz="3600" b="1" dirty="0"/>
              <a:t>）</a:t>
            </a:r>
            <a:endParaRPr lang="en-MY" alt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034635" y="2071678"/>
            <a:ext cx="6109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/>
              <a:t>是彻底</a:t>
            </a:r>
            <a:r>
              <a:rPr lang="zh-CN" altLang="en-US" sz="3600" b="1" dirty="0" smtClean="0"/>
              <a:t>顺服的奴仆（徒</a:t>
            </a:r>
            <a:r>
              <a:rPr lang="en-US" altLang="zh-CN" sz="3600" b="1" dirty="0" smtClean="0"/>
              <a:t>5:29</a:t>
            </a:r>
            <a:r>
              <a:rPr lang="zh-CN" altLang="en-US" sz="3600" b="1" dirty="0" smtClean="0"/>
              <a:t>）</a:t>
            </a:r>
            <a:endParaRPr lang="en-MY" altLang="zh-CN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424438" y="2714620"/>
            <a:ext cx="47195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/>
              <a:t>完全仰赖主（腓</a:t>
            </a:r>
            <a:r>
              <a:rPr lang="en-US" altLang="zh-CN" sz="3600" b="1" dirty="0"/>
              <a:t>4:19</a:t>
            </a:r>
            <a:r>
              <a:rPr lang="zh-CN" altLang="en-US" sz="3600" b="1" dirty="0"/>
              <a:t>）</a:t>
            </a:r>
            <a:endParaRPr lang="en-MY" altLang="en-US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3354173"/>
            <a:ext cx="6109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/>
              <a:t>被神管教或奖赏（林前</a:t>
            </a:r>
            <a:r>
              <a:rPr lang="en-US" altLang="zh-CN" sz="3600" b="1" dirty="0"/>
              <a:t>3:14</a:t>
            </a:r>
            <a:r>
              <a:rPr lang="zh-CN" altLang="en-US" sz="3600" b="1" dirty="0"/>
              <a:t>）</a:t>
            </a:r>
            <a:endParaRPr lang="en-MY" altLang="en-US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071802" y="4139991"/>
            <a:ext cx="63434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/>
              <a:t>最终必须向神交账（罗</a:t>
            </a:r>
            <a:r>
              <a:rPr lang="en-US" altLang="zh-CN" sz="3600" b="1" dirty="0"/>
              <a:t>14:12</a:t>
            </a:r>
            <a:r>
              <a:rPr lang="zh-CN" altLang="en-US" sz="3600" b="1" dirty="0"/>
              <a:t>）</a:t>
            </a:r>
            <a:endParaRPr lang="en-MY" altLang="en-US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928926" y="4929198"/>
            <a:ext cx="6572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/>
              <a:t>按着所行的受审判（林后</a:t>
            </a:r>
            <a:r>
              <a:rPr lang="en-US" altLang="zh-CN" sz="3600" b="1" dirty="0"/>
              <a:t>5:10</a:t>
            </a:r>
            <a:r>
              <a:rPr lang="zh-CN" altLang="en-US" sz="3600" b="1" dirty="0"/>
              <a:t>）</a:t>
            </a:r>
            <a:endParaRPr lang="en-MY" alt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4348" y="357166"/>
            <a:ext cx="17299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 dirty="0" smtClean="0"/>
              <a:t>舍己</a:t>
            </a:r>
            <a:endParaRPr lang="en-MY" sz="6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357422" y="1785926"/>
            <a:ext cx="17299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 dirty="0" smtClean="0"/>
              <a:t>顺服</a:t>
            </a:r>
            <a:endParaRPr lang="en-MY" sz="6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357290" y="3643314"/>
            <a:ext cx="17299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 dirty="0" smtClean="0"/>
              <a:t>舍命</a:t>
            </a:r>
            <a:endParaRPr lang="en-MY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ver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62" y="785794"/>
            <a:ext cx="5293556" cy="54292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29256" y="785794"/>
            <a:ext cx="3892412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/>
              <a:t>信徒与耶稣的关系：</a:t>
            </a:r>
            <a:endParaRPr lang="en-US" altLang="zh-CN" sz="3200" b="1" dirty="0" smtClean="0"/>
          </a:p>
          <a:p>
            <a:endParaRPr lang="en-US" altLang="zh-CN" sz="4000" b="1" dirty="0" smtClean="0"/>
          </a:p>
          <a:p>
            <a:endParaRPr lang="en-US" altLang="zh-CN" sz="4000" b="1" dirty="0"/>
          </a:p>
          <a:p>
            <a:r>
              <a:rPr lang="zh-CN" altLang="en-US" sz="6600" b="1" u="sng" dirty="0" smtClean="0"/>
              <a:t>主仆关系</a:t>
            </a:r>
            <a:endParaRPr lang="en-MY" sz="66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v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744" y="1214422"/>
            <a:ext cx="7890346" cy="29194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24361" y="4786322"/>
            <a:ext cx="40479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 dirty="0" smtClean="0"/>
              <a:t>基督的奴隶</a:t>
            </a:r>
            <a:endParaRPr lang="en-MY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5883"/>
            <a:ext cx="2130713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6000" b="1" spc="100" dirty="0" smtClean="0">
                <a:ln w="18000">
                  <a:solidFill>
                    <a:schemeClr val="tx1"/>
                  </a:solidFill>
                  <a:prstDash val="solid"/>
                </a:ln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结  语</a:t>
            </a:r>
            <a:endParaRPr lang="en-US" sz="6000" b="1" spc="100" dirty="0">
              <a:ln w="18000">
                <a:solidFill>
                  <a:schemeClr val="tx1"/>
                </a:solidFill>
                <a:prstDash val="solid"/>
              </a:ln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10" name="Picture 9" descr="nations-saidaonli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1428736"/>
            <a:ext cx="4786346" cy="4786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5883"/>
            <a:ext cx="2130713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6000" b="1" spc="100" dirty="0" smtClean="0">
                <a:ln w="18000">
                  <a:solidFill>
                    <a:schemeClr val="tx1"/>
                  </a:solidFill>
                  <a:prstDash val="solid"/>
                </a:ln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结  语</a:t>
            </a:r>
            <a:endParaRPr lang="en-US" sz="6000" b="1" spc="100" dirty="0">
              <a:ln w="18000">
                <a:solidFill>
                  <a:schemeClr val="tx1"/>
                </a:solidFill>
                <a:prstDash val="solid"/>
              </a:ln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3" name="Picture 2" descr="1572936ac09720ec64b776d7848022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" y="1857364"/>
            <a:ext cx="4500594" cy="49292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00562" y="3286124"/>
            <a:ext cx="470834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4000" b="1" dirty="0"/>
              <a:t>耶稣</a:t>
            </a:r>
            <a:r>
              <a:rPr lang="zh-CN" altLang="en-US" sz="4000" b="1" dirty="0" smtClean="0"/>
              <a:t>传福音的使命</a:t>
            </a:r>
            <a:endParaRPr lang="en-US" altLang="zh-CN" sz="4000" b="1" dirty="0" smtClean="0"/>
          </a:p>
          <a:p>
            <a:pPr>
              <a:buFont typeface="Wingdings" pitchFamily="2" charset="2"/>
              <a:buChar char="Ø"/>
            </a:pPr>
            <a:r>
              <a:rPr lang="zh-CN" altLang="en-US" sz="4000" b="1" dirty="0" smtClean="0"/>
              <a:t>甘愿委身</a:t>
            </a:r>
            <a:endParaRPr lang="en-US" altLang="zh-CN" sz="4000" b="1" dirty="0" smtClean="0"/>
          </a:p>
          <a:p>
            <a:pPr>
              <a:buFont typeface="Wingdings" pitchFamily="2" charset="2"/>
              <a:buChar char="Ø"/>
            </a:pPr>
            <a:r>
              <a:rPr lang="zh-CN" altLang="en-US" sz="4000" b="1" dirty="0" smtClean="0"/>
              <a:t>放弃主权</a:t>
            </a:r>
            <a:endParaRPr lang="en-MY" sz="40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214942" y="2285992"/>
            <a:ext cx="25026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/>
              <a:t>奴隶制</a:t>
            </a:r>
            <a:r>
              <a:rPr lang="en-US" altLang="zh-CN" sz="4000" b="1" dirty="0" smtClean="0"/>
              <a:t>……</a:t>
            </a:r>
            <a:endParaRPr lang="en-MY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esus-lord-of-my-lif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285728"/>
            <a:ext cx="5700739" cy="42862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00364" y="4714884"/>
            <a:ext cx="3275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 dirty="0" smtClean="0"/>
              <a:t>基督是主</a:t>
            </a:r>
            <a:endParaRPr lang="en-MY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21178042197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ibl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714356"/>
            <a:ext cx="3038475" cy="2876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57554" y="3000372"/>
            <a:ext cx="25026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 dirty="0" smtClean="0">
                <a:latin typeface="宋体" pitchFamily="2" charset="-122"/>
                <a:ea typeface="宋体" pitchFamily="2" charset="-122"/>
              </a:rPr>
              <a:t>赞同？</a:t>
            </a:r>
            <a:endParaRPr lang="en-MY" sz="6000" b="1" dirty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6" name="Picture 5" descr="images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221" y="3929066"/>
            <a:ext cx="3191059" cy="24336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7964" y="5429264"/>
            <a:ext cx="79031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/>
              <a:t>新约中主耶稣以奴隶为比喻的用意</a:t>
            </a:r>
            <a:endParaRPr lang="en-MY" sz="4000" b="1" dirty="0"/>
          </a:p>
        </p:txBody>
      </p:sp>
      <p:pic>
        <p:nvPicPr>
          <p:cNvPr id="3" name="Picture 2" descr="The-Parables-of-Jesus-600x4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71414"/>
            <a:ext cx="7608147" cy="5072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214346" y="55883"/>
            <a:ext cx="6468437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6000" b="1" spc="100" dirty="0" smtClean="0">
                <a:ln w="18000">
                  <a:solidFill>
                    <a:schemeClr val="tx1"/>
                  </a:solidFill>
                  <a:prstDash val="solid"/>
                </a:ln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（一）奴隶制简述</a:t>
            </a:r>
            <a:endParaRPr lang="en-US" sz="6000" b="1" spc="100" dirty="0">
              <a:ln w="18000">
                <a:solidFill>
                  <a:schemeClr val="tx1"/>
                </a:solidFill>
                <a:prstDash val="solid"/>
              </a:ln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4" name="Picture 3" descr="1355820962_slavery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1857364"/>
            <a:ext cx="5734077" cy="43005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p-Ancient-Near-Eas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906" y="71414"/>
            <a:ext cx="7947622" cy="58303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5984" y="5857892"/>
            <a:ext cx="48157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/>
              <a:t>古代近东实行奴隶制</a:t>
            </a:r>
            <a:endParaRPr lang="en-MY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337</TotalTime>
  <Words>869</Words>
  <Application>Microsoft Office PowerPoint</Application>
  <PresentationFormat>On-screen Show (4:3)</PresentationFormat>
  <Paragraphs>127</Paragraphs>
  <Slides>59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59</vt:i4>
      </vt:variant>
    </vt:vector>
  </HeadingPairs>
  <TitlesOfParts>
    <vt:vector size="73" baseType="lpstr">
      <vt:lpstr>Lucida Sans</vt:lpstr>
      <vt:lpstr>宋体</vt:lpstr>
      <vt:lpstr>Arial</vt:lpstr>
      <vt:lpstr>Book Antiqua</vt:lpstr>
      <vt:lpstr>Calibri</vt:lpstr>
      <vt:lpstr>Georgia</vt:lpstr>
      <vt:lpstr>Verdana</vt:lpstr>
      <vt:lpstr>Wingdings</vt:lpstr>
      <vt:lpstr>Wingdings 2</vt:lpstr>
      <vt:lpstr>Wingdings 3</vt:lpstr>
      <vt:lpstr>Office Theme</vt:lpstr>
      <vt:lpstr>Civic</vt:lpstr>
      <vt:lpstr>Apex</vt:lpstr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khor</dc:creator>
  <cp:lastModifiedBy>nelsonlee07@gmail.com</cp:lastModifiedBy>
  <cp:revision>40</cp:revision>
  <dcterms:created xsi:type="dcterms:W3CDTF">2015-10-06T13:21:38Z</dcterms:created>
  <dcterms:modified xsi:type="dcterms:W3CDTF">2015-10-13T03:01:17Z</dcterms:modified>
</cp:coreProperties>
</file>